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6" r:id="rId3"/>
    <p:sldId id="307" r:id="rId4"/>
    <p:sldId id="324" r:id="rId5"/>
    <p:sldId id="320" r:id="rId6"/>
    <p:sldId id="326" r:id="rId7"/>
    <p:sldId id="325" r:id="rId8"/>
    <p:sldId id="330" r:id="rId9"/>
    <p:sldId id="321" r:id="rId10"/>
    <p:sldId id="328" r:id="rId11"/>
    <p:sldId id="329" r:id="rId12"/>
    <p:sldId id="309" r:id="rId13"/>
    <p:sldId id="311" r:id="rId14"/>
    <p:sldId id="319" r:id="rId15"/>
    <p:sldId id="313" r:id="rId16"/>
    <p:sldId id="314" r:id="rId17"/>
    <p:sldId id="315" r:id="rId18"/>
    <p:sldId id="331" r:id="rId19"/>
    <p:sldId id="316" r:id="rId20"/>
    <p:sldId id="33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0334" y="1313472"/>
            <a:ext cx="4705425" cy="3826315"/>
          </a:xfrm>
          <a:prstGeom prst="rect">
            <a:avLst/>
          </a:prstGeom>
        </p:spPr>
      </p:pic>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Defibrillator</a:t>
            </a:r>
            <a:endParaRPr lang="en-GB" sz="4400" dirty="0"/>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 </a:t>
            </a: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18.1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Maintaining cardiovascular and monitoring equipment</a:t>
            </a:r>
            <a:endParaRPr lang="en-GB"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836701" y="1276289"/>
            <a:ext cx="3962297" cy="5065041"/>
          </a:xfrm>
          <a:prstGeom prst="rect">
            <a:avLst/>
          </a:prstGeom>
        </p:spPr>
        <p:txBody>
          <a:bodyPr wrap="square">
            <a:spAutoFit/>
          </a:bodyPr>
          <a:lstStyle/>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principles of operation</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function</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use</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scientific </a:t>
            </a:r>
            <a:r>
              <a:rPr lang="en-GB" sz="1600" dirty="0">
                <a:latin typeface="+mj-lt"/>
                <a:ea typeface="Calibri" panose="020F0502020204030204" pitchFamily="34" charset="0"/>
                <a:cs typeface="Times New Roman" panose="02020603050405020304" pitchFamily="18" charset="0"/>
              </a:rPr>
              <a:t>principles</a:t>
            </a: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construction</a:t>
            </a:r>
            <a:endParaRPr lang="en-GB"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components</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system </a:t>
            </a:r>
            <a:r>
              <a:rPr lang="en-GB" sz="1600" dirty="0">
                <a:latin typeface="+mj-lt"/>
                <a:ea typeface="Calibri" panose="020F0502020204030204" pitchFamily="34" charset="0"/>
                <a:cs typeface="Times New Roman" panose="02020603050405020304" pitchFamily="18" charset="0"/>
              </a:rPr>
              <a:t>diagram</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inputs/outputs</a:t>
            </a:r>
            <a:endParaRPr lang="en-GB" sz="1600" dirty="0">
              <a:latin typeface="+mj-lt"/>
              <a:ea typeface="Calibri" panose="020F0502020204030204" pitchFamily="34" charset="0"/>
              <a:cs typeface="Times New Roman" panose="02020603050405020304" pitchFamily="18" charset="0"/>
            </a:endParaRP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troubleshooting </a:t>
            </a:r>
            <a:endParaRPr lang="en-GB"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identifying </a:t>
            </a:r>
            <a:r>
              <a:rPr lang="en-GB" sz="1600" dirty="0">
                <a:latin typeface="+mj-lt"/>
                <a:ea typeface="Calibri" panose="020F0502020204030204" pitchFamily="34" charset="0"/>
                <a:cs typeface="Times New Roman" panose="02020603050405020304" pitchFamily="18" charset="0"/>
              </a:rPr>
              <a:t>common faults</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replacing </a:t>
            </a:r>
            <a:r>
              <a:rPr lang="en-GB" sz="1600" dirty="0">
                <a:latin typeface="+mj-lt"/>
                <a:ea typeface="Calibri" panose="020F0502020204030204" pitchFamily="34" charset="0"/>
                <a:cs typeface="Times New Roman" panose="02020603050405020304" pitchFamily="18" charset="0"/>
              </a:rPr>
              <a:t>components</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rectifying </a:t>
            </a:r>
            <a:r>
              <a:rPr lang="en-GB" sz="1600" dirty="0">
                <a:latin typeface="+mj-lt"/>
                <a:ea typeface="Calibri" panose="020F0502020204030204" pitchFamily="34" charset="0"/>
                <a:cs typeface="Times New Roman" panose="02020603050405020304" pitchFamily="18" charset="0"/>
              </a:rPr>
              <a:t>faults</a:t>
            </a: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safety </a:t>
            </a:r>
            <a:r>
              <a:rPr lang="en-GB" dirty="0">
                <a:latin typeface="+mj-lt"/>
                <a:ea typeface="Calibri" panose="020F0502020204030204" pitchFamily="34" charset="0"/>
                <a:cs typeface="Times New Roman" panose="02020603050405020304" pitchFamily="18" charset="0"/>
              </a:rPr>
              <a:t>considerations</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user </a:t>
            </a:r>
            <a:r>
              <a:rPr lang="en-GB" sz="1600" dirty="0">
                <a:latin typeface="+mj-lt"/>
                <a:ea typeface="Calibri" panose="020F0502020204030204" pitchFamily="34" charset="0"/>
                <a:cs typeface="Times New Roman" panose="02020603050405020304" pitchFamily="18" charset="0"/>
              </a:rPr>
              <a:t>and patient safety </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electrical </a:t>
            </a:r>
            <a:r>
              <a:rPr lang="en-GB" sz="1600" dirty="0">
                <a:latin typeface="+mj-lt"/>
                <a:ea typeface="Calibri" panose="020F0502020204030204" pitchFamily="34" charset="0"/>
                <a:cs typeface="Times New Roman" panose="02020603050405020304" pitchFamily="18" charset="0"/>
              </a:rPr>
              <a:t>safety</a:t>
            </a: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performance </a:t>
            </a:r>
            <a:r>
              <a:rPr lang="en-GB" dirty="0">
                <a:latin typeface="+mj-lt"/>
                <a:ea typeface="Calibri" panose="020F0502020204030204" pitchFamily="34" charset="0"/>
                <a:cs typeface="Times New Roman" panose="02020603050405020304" pitchFamily="18" charset="0"/>
              </a:rPr>
              <a:t>monitoring</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calibration</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quality </a:t>
            </a:r>
            <a:r>
              <a:rPr lang="en-GB" sz="1600" dirty="0">
                <a:latin typeface="+mj-lt"/>
                <a:ea typeface="Calibri" panose="020F0502020204030204" pitchFamily="34" charset="0"/>
                <a:cs typeface="Times New Roman" panose="02020603050405020304" pitchFamily="18" charset="0"/>
              </a:rPr>
              <a:t>assurance and </a:t>
            </a:r>
            <a:r>
              <a:rPr lang="en-GB" sz="1600" dirty="0" smtClean="0">
                <a:latin typeface="+mj-lt"/>
                <a:ea typeface="Calibri" panose="020F0502020204030204" pitchFamily="34" charset="0"/>
                <a:cs typeface="Times New Roman" panose="02020603050405020304" pitchFamily="18" charset="0"/>
              </a:rPr>
              <a:t>control</a:t>
            </a:r>
            <a:endParaRPr lang="en-GB" dirty="0">
              <a:latin typeface="+mj-lt"/>
              <a:ea typeface="Calibri" panose="020F0502020204030204" pitchFamily="34" charset="0"/>
              <a:cs typeface="Times New Roman" panose="02020603050405020304" pitchFamily="18" charset="0"/>
            </a:endParaRPr>
          </a:p>
        </p:txBody>
      </p:sp>
      <p:sp>
        <p:nvSpPr>
          <p:cNvPr id="9" name="Titel 1"/>
          <p:cNvSpPr txBox="1">
            <a:spLocks/>
          </p:cNvSpPr>
          <p:nvPr/>
        </p:nvSpPr>
        <p:spPr>
          <a:xfrm>
            <a:off x="5766194" y="5032662"/>
            <a:ext cx="5136540"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18.1.4   Defibrillator</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12" name="Afbeelding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1272" y="1497340"/>
            <a:ext cx="1722923" cy="2037240"/>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sp>
        <p:nvSpPr>
          <p:cNvPr id="3" name="Rechthoek 2"/>
          <p:cNvSpPr/>
          <p:nvPr/>
        </p:nvSpPr>
        <p:spPr>
          <a:xfrm>
            <a:off x="412130" y="1398628"/>
            <a:ext cx="10990274" cy="646331"/>
          </a:xfrm>
          <a:prstGeom prst="rect">
            <a:avLst/>
          </a:prstGeom>
        </p:spPr>
        <p:txBody>
          <a:bodyPr wrap="square">
            <a:spAutoFit/>
          </a:bodyPr>
          <a:lstStyle/>
          <a:p>
            <a:pPr lvl="0"/>
            <a:r>
              <a:rPr lang="en-GB" dirty="0" smtClean="0">
                <a:solidFill>
                  <a:srgbClr val="000000"/>
                </a:solidFill>
                <a:latin typeface="Calibri Light" panose="020F0302020204030204"/>
              </a:rPr>
              <a:t>Defibrillators compensate for impedance by delivering </a:t>
            </a:r>
            <a:r>
              <a:rPr lang="en-GB" b="1" dirty="0" smtClean="0">
                <a:solidFill>
                  <a:srgbClr val="7030A0"/>
                </a:solidFill>
                <a:latin typeface="Calibri Light" panose="020F0302020204030204"/>
              </a:rPr>
              <a:t>larger subsequent shocks</a:t>
            </a:r>
            <a:r>
              <a:rPr lang="en-GB" dirty="0" smtClean="0">
                <a:solidFill>
                  <a:srgbClr val="000000"/>
                </a:solidFill>
                <a:latin typeface="Calibri Light" panose="020F0302020204030204"/>
              </a:rPr>
              <a:t>, adjusting the voltage used to push the current through the chest, and adjusting the shock duration. </a:t>
            </a:r>
            <a:endParaRPr lang="en-GB" dirty="0">
              <a:solidFill>
                <a:srgbClr val="000000"/>
              </a:solidFill>
              <a:latin typeface="Calibri Light" panose="020F0302020204030204"/>
            </a:endParaRPr>
          </a:p>
        </p:txBody>
      </p:sp>
      <p:sp>
        <p:nvSpPr>
          <p:cNvPr id="10" name="Rechthoek 9"/>
          <p:cNvSpPr/>
          <p:nvPr/>
        </p:nvSpPr>
        <p:spPr>
          <a:xfrm>
            <a:off x="412130" y="2380006"/>
            <a:ext cx="6691403" cy="2031325"/>
          </a:xfrm>
          <a:prstGeom prst="rect">
            <a:avLst/>
          </a:prstGeom>
        </p:spPr>
        <p:txBody>
          <a:bodyPr wrap="square">
            <a:spAutoFit/>
          </a:bodyPr>
          <a:lstStyle/>
          <a:p>
            <a:r>
              <a:rPr lang="en-GB" dirty="0" smtClean="0">
                <a:latin typeface="+mj-lt"/>
              </a:rPr>
              <a:t>If </a:t>
            </a:r>
            <a:r>
              <a:rPr lang="en-GB" dirty="0">
                <a:latin typeface="+mj-lt"/>
              </a:rPr>
              <a:t>the defibrillator is charged but a shock is no longer </a:t>
            </a:r>
            <a:r>
              <a:rPr lang="en-GB" dirty="0" smtClean="0">
                <a:latin typeface="+mj-lt"/>
              </a:rPr>
              <a:t>required, </a:t>
            </a:r>
            <a:r>
              <a:rPr lang="en-GB" dirty="0">
                <a:latin typeface="+mj-lt"/>
              </a:rPr>
              <a:t>it should be </a:t>
            </a:r>
            <a:r>
              <a:rPr lang="en-GB" b="1" dirty="0">
                <a:solidFill>
                  <a:srgbClr val="7030A0"/>
                </a:solidFill>
                <a:latin typeface="+mj-lt"/>
              </a:rPr>
              <a:t>discharged</a:t>
            </a:r>
            <a:r>
              <a:rPr lang="en-GB" dirty="0">
                <a:latin typeface="+mj-lt"/>
              </a:rPr>
              <a:t> through the defibrillator internally by turning the control knob to zero before removing the paddles from the patient’s chest: charged paddles should never be returned to the defibrillator. The defibrillator should never be discharged with the paddles shorted together, as this may cause burning and damage to the electrical contacts</a:t>
            </a:r>
            <a:r>
              <a:rPr lang="en-GB" dirty="0" smtClean="0">
                <a:latin typeface="+mj-lt"/>
              </a:rPr>
              <a:t>.</a:t>
            </a:r>
            <a:endParaRPr lang="en-GB" dirty="0">
              <a:latin typeface="+mj-lt"/>
            </a:endParaRPr>
          </a:p>
        </p:txBody>
      </p:sp>
      <p:grpSp>
        <p:nvGrpSpPr>
          <p:cNvPr id="5" name="Groep 4"/>
          <p:cNvGrpSpPr/>
          <p:nvPr/>
        </p:nvGrpSpPr>
        <p:grpSpPr>
          <a:xfrm>
            <a:off x="412130" y="2439396"/>
            <a:ext cx="11683349" cy="3305278"/>
            <a:chOff x="412130" y="2152786"/>
            <a:chExt cx="11683349" cy="3305278"/>
          </a:xfrm>
        </p:grpSpPr>
        <p:pic>
          <p:nvPicPr>
            <p:cNvPr id="12" name="Afbeelding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00942" y="2152786"/>
              <a:ext cx="4694537" cy="3088081"/>
            </a:xfrm>
            <a:prstGeom prst="rect">
              <a:avLst/>
            </a:prstGeom>
          </p:spPr>
        </p:pic>
        <p:sp>
          <p:nvSpPr>
            <p:cNvPr id="4" name="Rechthoek 3"/>
            <p:cNvSpPr/>
            <p:nvPr/>
          </p:nvSpPr>
          <p:spPr>
            <a:xfrm>
              <a:off x="412130" y="4534734"/>
              <a:ext cx="6096000" cy="923330"/>
            </a:xfrm>
            <a:prstGeom prst="rect">
              <a:avLst/>
            </a:prstGeom>
          </p:spPr>
          <p:txBody>
            <a:bodyPr>
              <a:spAutoFit/>
            </a:bodyPr>
            <a:lstStyle/>
            <a:p>
              <a:pPr lvl="0"/>
              <a:r>
                <a:rPr lang="en-GB" dirty="0" smtClean="0">
                  <a:solidFill>
                    <a:srgbClr val="000000"/>
                  </a:solidFill>
                  <a:latin typeface="Calibri Light" panose="020F0302020204030204"/>
                </a:rPr>
                <a:t>Equipment </a:t>
              </a:r>
              <a:r>
                <a:rPr lang="en-GB" dirty="0">
                  <a:solidFill>
                    <a:srgbClr val="000000"/>
                  </a:solidFill>
                  <a:latin typeface="Calibri Light" panose="020F0302020204030204"/>
                </a:rPr>
                <a:t>that does not have the ‘</a:t>
              </a:r>
              <a:r>
                <a:rPr lang="en-GB" b="1" dirty="0">
                  <a:solidFill>
                    <a:srgbClr val="7030A0"/>
                  </a:solidFill>
                  <a:latin typeface="Calibri Light" panose="020F0302020204030204"/>
                </a:rPr>
                <a:t>defibrillator protected</a:t>
              </a:r>
              <a:r>
                <a:rPr lang="en-GB" dirty="0">
                  <a:solidFill>
                    <a:srgbClr val="000000"/>
                  </a:solidFill>
                  <a:latin typeface="Calibri Light" panose="020F0302020204030204"/>
                </a:rPr>
                <a:t>’ symbol should be disconnected from the patient before defibrillation to prevent damage, heating or arcing effects. </a:t>
              </a:r>
            </a:p>
          </p:txBody>
        </p:sp>
      </p:grpSp>
    </p:spTree>
    <p:extLst>
      <p:ext uri="{BB962C8B-B14F-4D97-AF65-F5344CB8AC3E}">
        <p14:creationId xmlns:p14="http://schemas.microsoft.com/office/powerpoint/2010/main" val="201004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a:t>
            </a:r>
          </a:p>
        </p:txBody>
      </p:sp>
      <p:cxnSp>
        <p:nvCxnSpPr>
          <p:cNvPr id="11" name="Rechte verbindingslijn 10"/>
          <p:cNvCxnSpPr/>
          <p:nvPr/>
        </p:nvCxnSpPr>
        <p:spPr>
          <a:xfrm flipV="1">
            <a:off x="467704" y="1278467"/>
            <a:ext cx="10877629" cy="636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sp>
        <p:nvSpPr>
          <p:cNvPr id="3" name="Rechthoek 2"/>
          <p:cNvSpPr/>
          <p:nvPr/>
        </p:nvSpPr>
        <p:spPr>
          <a:xfrm>
            <a:off x="412129" y="1527137"/>
            <a:ext cx="5057337" cy="1754326"/>
          </a:xfrm>
          <a:prstGeom prst="rect">
            <a:avLst/>
          </a:prstGeom>
        </p:spPr>
        <p:txBody>
          <a:bodyPr wrap="square">
            <a:spAutoFit/>
          </a:bodyPr>
          <a:lstStyle/>
          <a:p>
            <a:r>
              <a:rPr lang="en-GB" b="1" dirty="0">
                <a:solidFill>
                  <a:srgbClr val="7030A0"/>
                </a:solidFill>
                <a:latin typeface="+mj-lt"/>
              </a:rPr>
              <a:t>Fully automated external defibrillators </a:t>
            </a:r>
            <a:r>
              <a:rPr lang="en-GB" dirty="0">
                <a:latin typeface="+mj-lt"/>
              </a:rPr>
              <a:t>(AEDs) determine whether a defibrillating shock is needed and automatically charge and discharge to deliver a needed shock to the patient. </a:t>
            </a:r>
            <a:endParaRPr lang="en-GB" dirty="0" smtClean="0">
              <a:latin typeface="+mj-lt"/>
            </a:endParaRPr>
          </a:p>
          <a:p>
            <a:endParaRPr lang="en-GB" dirty="0">
              <a:latin typeface="+mj-lt"/>
            </a:endParaRPr>
          </a:p>
          <a:p>
            <a:endParaRPr lang="en-GB" dirty="0">
              <a:latin typeface="+mj-lt"/>
            </a:endParaRPr>
          </a:p>
        </p:txBody>
      </p:sp>
      <p:grpSp>
        <p:nvGrpSpPr>
          <p:cNvPr id="9" name="Groep 8"/>
          <p:cNvGrpSpPr/>
          <p:nvPr/>
        </p:nvGrpSpPr>
        <p:grpSpPr>
          <a:xfrm>
            <a:off x="6855357" y="1679888"/>
            <a:ext cx="5060175" cy="4100782"/>
            <a:chOff x="6855357" y="1679888"/>
            <a:chExt cx="5060175" cy="4100782"/>
          </a:xfrm>
        </p:grpSpPr>
        <p:pic>
          <p:nvPicPr>
            <p:cNvPr id="5" name="Afbeelding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55357" y="1679888"/>
              <a:ext cx="5060175" cy="3338608"/>
            </a:xfrm>
            <a:prstGeom prst="rect">
              <a:avLst/>
            </a:prstGeom>
          </p:spPr>
        </p:pic>
        <p:sp>
          <p:nvSpPr>
            <p:cNvPr id="6" name="Tekstvak 5"/>
            <p:cNvSpPr txBox="1"/>
            <p:nvPr/>
          </p:nvSpPr>
          <p:spPr>
            <a:xfrm>
              <a:off x="7907866" y="5380560"/>
              <a:ext cx="2023824" cy="400110"/>
            </a:xfrm>
            <a:prstGeom prst="rect">
              <a:avLst/>
            </a:prstGeom>
            <a:noFill/>
          </p:spPr>
          <p:txBody>
            <a:bodyPr wrap="none" rtlCol="0">
              <a:spAutoFit/>
            </a:bodyPr>
            <a:lstStyle/>
            <a:p>
              <a:r>
                <a:rPr lang="en-US" sz="2000" dirty="0" smtClean="0">
                  <a:latin typeface="+mj-lt"/>
                </a:rPr>
                <a:t>Defibrillator types</a:t>
              </a:r>
              <a:endParaRPr lang="en-US" sz="2000" dirty="0">
                <a:latin typeface="+mj-lt"/>
              </a:endParaRPr>
            </a:p>
          </p:txBody>
        </p:sp>
      </p:grpSp>
      <p:sp>
        <p:nvSpPr>
          <p:cNvPr id="4" name="Rechthoek 3"/>
          <p:cNvSpPr/>
          <p:nvPr/>
        </p:nvSpPr>
        <p:spPr>
          <a:xfrm>
            <a:off x="412129" y="3082261"/>
            <a:ext cx="5839963" cy="923330"/>
          </a:xfrm>
          <a:prstGeom prst="rect">
            <a:avLst/>
          </a:prstGeom>
        </p:spPr>
        <p:txBody>
          <a:bodyPr wrap="square">
            <a:spAutoFit/>
          </a:bodyPr>
          <a:lstStyle/>
          <a:p>
            <a:pPr lvl="0"/>
            <a:r>
              <a:rPr lang="en-GB" b="1" dirty="0">
                <a:solidFill>
                  <a:srgbClr val="7030A0"/>
                </a:solidFill>
                <a:latin typeface="Calibri Light" panose="020F0302020204030204"/>
              </a:rPr>
              <a:t>Semi-automated units </a:t>
            </a:r>
            <a:r>
              <a:rPr lang="en-GB" dirty="0">
                <a:solidFill>
                  <a:srgbClr val="000000"/>
                </a:solidFill>
                <a:latin typeface="Calibri Light" panose="020F0302020204030204"/>
              </a:rPr>
              <a:t>analyze the electrocardiogram (ECG) and charge in preparation for shock delivery, but the operator activates the discharge. </a:t>
            </a:r>
          </a:p>
        </p:txBody>
      </p:sp>
      <p:sp>
        <p:nvSpPr>
          <p:cNvPr id="8" name="Rechthoek 7"/>
          <p:cNvSpPr/>
          <p:nvPr/>
        </p:nvSpPr>
        <p:spPr>
          <a:xfrm>
            <a:off x="412129" y="4376652"/>
            <a:ext cx="6096000" cy="923330"/>
          </a:xfrm>
          <a:prstGeom prst="rect">
            <a:avLst/>
          </a:prstGeom>
        </p:spPr>
        <p:txBody>
          <a:bodyPr>
            <a:spAutoFit/>
          </a:bodyPr>
          <a:lstStyle/>
          <a:p>
            <a:r>
              <a:rPr lang="en-GB" dirty="0">
                <a:latin typeface="+mj-lt"/>
              </a:rPr>
              <a:t>Automated and semi-automated AED units are used within the hospital by first-responding </a:t>
            </a:r>
            <a:r>
              <a:rPr lang="en-GB" b="1" dirty="0">
                <a:solidFill>
                  <a:srgbClr val="7030A0"/>
                </a:solidFill>
                <a:latin typeface="+mj-lt"/>
              </a:rPr>
              <a:t>nurses</a:t>
            </a:r>
            <a:r>
              <a:rPr lang="en-GB" dirty="0">
                <a:latin typeface="+mj-lt"/>
              </a:rPr>
              <a:t> or by </a:t>
            </a:r>
            <a:r>
              <a:rPr lang="en-GB" b="1" dirty="0">
                <a:solidFill>
                  <a:srgbClr val="7030A0"/>
                </a:solidFill>
                <a:latin typeface="+mj-lt"/>
              </a:rPr>
              <a:t>police officers </a:t>
            </a:r>
            <a:r>
              <a:rPr lang="en-GB" dirty="0">
                <a:latin typeface="+mj-lt"/>
              </a:rPr>
              <a:t>and </a:t>
            </a:r>
            <a:r>
              <a:rPr lang="en-GB" b="1" dirty="0">
                <a:solidFill>
                  <a:srgbClr val="7030A0"/>
                </a:solidFill>
                <a:latin typeface="+mj-lt"/>
              </a:rPr>
              <a:t>firefighters</a:t>
            </a:r>
            <a:r>
              <a:rPr lang="en-GB" dirty="0">
                <a:latin typeface="+mj-lt"/>
              </a:rPr>
              <a:t> who respond to medical emergencies. </a:t>
            </a:r>
            <a:endParaRPr lang="en-US" dirty="0">
              <a:latin typeface="+mj-lt"/>
            </a:endParaRPr>
          </a:p>
        </p:txBody>
      </p:sp>
    </p:spTree>
    <p:extLst>
      <p:ext uri="{BB962C8B-B14F-4D97-AF65-F5344CB8AC3E}">
        <p14:creationId xmlns:p14="http://schemas.microsoft.com/office/powerpoint/2010/main" val="47678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a:t>
            </a:r>
          </a:p>
        </p:txBody>
      </p:sp>
      <p:cxnSp>
        <p:nvCxnSpPr>
          <p:cNvPr id="11" name="Rechte verbindingslijn 10"/>
          <p:cNvCxnSpPr/>
          <p:nvPr/>
        </p:nvCxnSpPr>
        <p:spPr>
          <a:xfrm>
            <a:off x="467704" y="1284836"/>
            <a:ext cx="6050696" cy="3316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pic>
        <p:nvPicPr>
          <p:cNvPr id="2050" name="Picture 2" descr="http://www.frca.co.uk/images/defib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49066" y="212716"/>
            <a:ext cx="4515620" cy="4605933"/>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393350" y="3070345"/>
            <a:ext cx="6496670" cy="923330"/>
          </a:xfrm>
          <a:prstGeom prst="rect">
            <a:avLst/>
          </a:prstGeom>
        </p:spPr>
        <p:txBody>
          <a:bodyPr wrap="square">
            <a:spAutoFit/>
          </a:bodyPr>
          <a:lstStyle/>
          <a:p>
            <a:r>
              <a:rPr lang="en-GB" dirty="0" smtClean="0">
                <a:solidFill>
                  <a:srgbClr val="000000"/>
                </a:solidFill>
                <a:latin typeface="+mj-lt"/>
                <a:ea typeface="SimHei" panose="02010609060101010101" pitchFamily="49" charset="-122"/>
              </a:rPr>
              <a:t>When </a:t>
            </a:r>
            <a:r>
              <a:rPr lang="en-GB" dirty="0">
                <a:solidFill>
                  <a:srgbClr val="000000"/>
                </a:solidFill>
                <a:latin typeface="+mj-lt"/>
                <a:ea typeface="SimHei" panose="02010609060101010101" pitchFamily="49" charset="-122"/>
              </a:rPr>
              <a:t>the switch is in position 1, </a:t>
            </a:r>
            <a:r>
              <a:rPr lang="en-GB" dirty="0" smtClean="0">
                <a:solidFill>
                  <a:srgbClr val="000000"/>
                </a:solidFill>
                <a:latin typeface="+mj-lt"/>
                <a:ea typeface="SimHei" panose="02010609060101010101" pitchFamily="49" charset="-122"/>
              </a:rPr>
              <a:t>the capacitor is charged. In position 2, the charge is released via the paddles to the patient body</a:t>
            </a:r>
            <a:r>
              <a:rPr lang="en-GB" dirty="0">
                <a:solidFill>
                  <a:srgbClr val="000000"/>
                </a:solidFill>
                <a:latin typeface="+mj-lt"/>
                <a:ea typeface="SimHei" panose="02010609060101010101" pitchFamily="49" charset="-122"/>
              </a:rPr>
              <a:t>. </a:t>
            </a:r>
            <a:endParaRPr lang="en-GB" dirty="0" smtClean="0">
              <a:solidFill>
                <a:srgbClr val="000000"/>
              </a:solidFill>
              <a:latin typeface="+mj-lt"/>
              <a:ea typeface="SimHei" panose="02010609060101010101" pitchFamily="49" charset="-122"/>
            </a:endParaRPr>
          </a:p>
          <a:p>
            <a:r>
              <a:rPr lang="en-GB" dirty="0" smtClean="0">
                <a:solidFill>
                  <a:srgbClr val="000000"/>
                </a:solidFill>
                <a:latin typeface="+mj-lt"/>
                <a:ea typeface="SimHei" panose="02010609060101010101" pitchFamily="49" charset="-122"/>
              </a:rPr>
              <a:t>The </a:t>
            </a:r>
            <a:r>
              <a:rPr lang="en-GB" b="1" dirty="0" smtClean="0">
                <a:solidFill>
                  <a:srgbClr val="7030A0"/>
                </a:solidFill>
                <a:latin typeface="+mj-lt"/>
                <a:ea typeface="SimHei" panose="02010609060101010101" pitchFamily="49" charset="-122"/>
              </a:rPr>
              <a:t>inductor</a:t>
            </a:r>
            <a:r>
              <a:rPr lang="en-GB" dirty="0" smtClean="0">
                <a:solidFill>
                  <a:srgbClr val="000000"/>
                </a:solidFill>
                <a:latin typeface="+mj-lt"/>
                <a:ea typeface="SimHei" panose="02010609060101010101" pitchFamily="49" charset="-122"/>
              </a:rPr>
              <a:t> is needed to </a:t>
            </a:r>
            <a:r>
              <a:rPr lang="en-GB" dirty="0">
                <a:solidFill>
                  <a:srgbClr val="000000"/>
                </a:solidFill>
                <a:latin typeface="+mj-lt"/>
                <a:ea typeface="SimHei" panose="02010609060101010101" pitchFamily="49" charset="-122"/>
              </a:rPr>
              <a:t>prolong the duration of current flow.</a:t>
            </a:r>
            <a:endParaRPr lang="en-US" dirty="0">
              <a:latin typeface="+mj-lt"/>
              <a:ea typeface="SimHei" panose="02010609060101010101" pitchFamily="49" charset="-122"/>
            </a:endParaRPr>
          </a:p>
        </p:txBody>
      </p:sp>
      <p:sp>
        <p:nvSpPr>
          <p:cNvPr id="9" name="Rectangle 1"/>
          <p:cNvSpPr>
            <a:spLocks noChangeArrowheads="1"/>
          </p:cNvSpPr>
          <p:nvPr/>
        </p:nvSpPr>
        <p:spPr bwMode="auto">
          <a:xfrm>
            <a:off x="467704" y="1483922"/>
            <a:ext cx="5963270" cy="9541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mj-lt"/>
              </a:rPr>
              <a:t>The most important component of a defibrillator is a </a:t>
            </a:r>
            <a:r>
              <a:rPr kumimoji="0" lang="en-US" altLang="en-US" b="1" i="0" u="none" strike="noStrike" cap="none" normalizeH="0" baseline="0" dirty="0" smtClean="0">
                <a:ln>
                  <a:noFill/>
                </a:ln>
                <a:solidFill>
                  <a:srgbClr val="7030A0"/>
                </a:solidFill>
                <a:effectLst/>
                <a:latin typeface="+mj-lt"/>
              </a:rPr>
              <a:t>capacitor </a:t>
            </a:r>
            <a:r>
              <a:rPr kumimoji="0" lang="en-US" altLang="en-US" b="0" i="0" u="none" strike="noStrike" cap="none" normalizeH="0" baseline="0" dirty="0" smtClean="0">
                <a:ln>
                  <a:noFill/>
                </a:ln>
                <a:solidFill>
                  <a:srgbClr val="000000"/>
                </a:solidFill>
                <a:effectLst/>
                <a:latin typeface="+mj-lt"/>
              </a:rPr>
              <a:t>that stores a large amount of energy in the form of electrical charge, then releases it over a short period of time. </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800" dirty="0">
              <a:solidFill>
                <a:srgbClr val="000000"/>
              </a:solidFill>
              <a:latin typeface="+mj-lt"/>
            </a:endParaRPr>
          </a:p>
        </p:txBody>
      </p:sp>
      <p:sp>
        <p:nvSpPr>
          <p:cNvPr id="4" name="Rechthoek 3"/>
          <p:cNvSpPr/>
          <p:nvPr/>
        </p:nvSpPr>
        <p:spPr>
          <a:xfrm>
            <a:off x="393350" y="4949152"/>
            <a:ext cx="11166246" cy="1200329"/>
          </a:xfrm>
          <a:prstGeom prst="rect">
            <a:avLst/>
          </a:prstGeom>
        </p:spPr>
        <p:txBody>
          <a:bodyPr wrap="square">
            <a:spAutoFit/>
          </a:bodyPr>
          <a:lstStyle/>
          <a:p>
            <a:r>
              <a:rPr lang="en-GB" dirty="0" smtClean="0">
                <a:latin typeface="+mj-lt"/>
              </a:rPr>
              <a:t>Successful </a:t>
            </a:r>
            <a:r>
              <a:rPr lang="en-GB" dirty="0">
                <a:latin typeface="+mj-lt"/>
              </a:rPr>
              <a:t>defibrillation depends on delivery of the electrical charge to the </a:t>
            </a:r>
            <a:r>
              <a:rPr lang="en-GB" b="1" dirty="0">
                <a:solidFill>
                  <a:srgbClr val="7030A0"/>
                </a:solidFill>
                <a:latin typeface="+mj-lt"/>
              </a:rPr>
              <a:t>myocardium</a:t>
            </a:r>
            <a:r>
              <a:rPr lang="en-GB" dirty="0">
                <a:latin typeface="+mj-lt"/>
              </a:rPr>
              <a:t>. </a:t>
            </a:r>
            <a:r>
              <a:rPr lang="en-GB" dirty="0" smtClean="0">
                <a:latin typeface="+mj-lt"/>
              </a:rPr>
              <a:t>Only </a:t>
            </a:r>
            <a:r>
              <a:rPr lang="en-GB" dirty="0">
                <a:latin typeface="+mj-lt"/>
              </a:rPr>
              <a:t>part of the total current delivered (about </a:t>
            </a:r>
            <a:r>
              <a:rPr lang="en-GB" b="1" dirty="0">
                <a:solidFill>
                  <a:srgbClr val="7030A0"/>
                </a:solidFill>
                <a:latin typeface="+mj-lt"/>
              </a:rPr>
              <a:t>35 A</a:t>
            </a:r>
            <a:r>
              <a:rPr lang="en-GB" dirty="0">
                <a:latin typeface="+mj-lt"/>
              </a:rPr>
              <a:t>) flows through the heart. The rest is dissipated through the resistance of the skin and the rest of the body. The impedance of skin and thoracic wall act as resistances in series, and the impedance of other intrathoracic structures act as resistances in parallel with the myocardium. The total impedance is about </a:t>
            </a:r>
            <a:r>
              <a:rPr lang="en-GB" b="1" dirty="0">
                <a:solidFill>
                  <a:srgbClr val="7030A0"/>
                </a:solidFill>
                <a:latin typeface="+mj-lt"/>
              </a:rPr>
              <a:t>50–150 </a:t>
            </a:r>
            <a:r>
              <a:rPr lang="en-GB" b="1" dirty="0" smtClean="0">
                <a:solidFill>
                  <a:srgbClr val="7030A0"/>
                </a:solidFill>
                <a:latin typeface="+mj-lt"/>
              </a:rPr>
              <a:t>Ohms</a:t>
            </a:r>
            <a:r>
              <a:rPr lang="en-GB" dirty="0" smtClean="0">
                <a:latin typeface="+mj-lt"/>
              </a:rPr>
              <a:t>.  </a:t>
            </a:r>
            <a:endParaRPr lang="en-GB" dirty="0">
              <a:latin typeface="+mj-lt"/>
            </a:endParaRPr>
          </a:p>
        </p:txBody>
      </p:sp>
    </p:spTree>
    <p:extLst>
      <p:ext uri="{BB962C8B-B14F-4D97-AF65-F5344CB8AC3E}">
        <p14:creationId xmlns:p14="http://schemas.microsoft.com/office/powerpoint/2010/main" val="335172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 Diagram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t="3199" b="15998"/>
          <a:stretch/>
        </p:blipFill>
        <p:spPr>
          <a:xfrm>
            <a:off x="1862665" y="1346500"/>
            <a:ext cx="8803699" cy="4926223"/>
          </a:xfrm>
          <a:prstGeom prst="rect">
            <a:avLst/>
          </a:prstGeom>
        </p:spPr>
      </p:pic>
    </p:spTree>
    <p:extLst>
      <p:ext uri="{BB962C8B-B14F-4D97-AF65-F5344CB8AC3E}">
        <p14:creationId xmlns:p14="http://schemas.microsoft.com/office/powerpoint/2010/main" val="1089862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03879" y="1346499"/>
            <a:ext cx="6074725" cy="4926223"/>
          </a:xfrm>
          <a:prstGeom prst="rect">
            <a:avLst/>
          </a:prstGeom>
        </p:spPr>
      </p:pic>
      <p:sp>
        <p:nvSpPr>
          <p:cNvPr id="5" name="Tekstvak 4"/>
          <p:cNvSpPr txBox="1"/>
          <p:nvPr/>
        </p:nvSpPr>
        <p:spPr>
          <a:xfrm>
            <a:off x="765490" y="1696323"/>
            <a:ext cx="3611777" cy="1631216"/>
          </a:xfrm>
          <a:prstGeom prst="rect">
            <a:avLst/>
          </a:prstGeom>
          <a:noFill/>
        </p:spPr>
        <p:txBody>
          <a:bodyPr wrap="square" rtlCol="0">
            <a:spAutoFit/>
          </a:bodyPr>
          <a:lstStyle/>
          <a:p>
            <a:pPr algn="ctr"/>
            <a:r>
              <a:rPr lang="en-US" sz="2000" b="1" dirty="0" smtClean="0">
                <a:solidFill>
                  <a:srgbClr val="7030A0"/>
                </a:solidFill>
                <a:latin typeface="+mj-lt"/>
              </a:rPr>
              <a:t>Different wave forms </a:t>
            </a:r>
            <a:r>
              <a:rPr lang="en-US" sz="2000" dirty="0" smtClean="0">
                <a:latin typeface="+mj-lt"/>
              </a:rPr>
              <a:t>(to send electrical current through the patient’s heart) are used to optimize the clinical success of the defibrillation.</a:t>
            </a:r>
            <a:endParaRPr lang="en-US" sz="2000" dirty="0">
              <a:latin typeface="+mj-lt"/>
            </a:endParaRPr>
          </a:p>
        </p:txBody>
      </p:sp>
      <p:sp>
        <p:nvSpPr>
          <p:cNvPr id="10" name="Rechthoek 9"/>
          <p:cNvSpPr/>
          <p:nvPr/>
        </p:nvSpPr>
        <p:spPr>
          <a:xfrm>
            <a:off x="310530" y="4462094"/>
            <a:ext cx="4667869" cy="1631216"/>
          </a:xfrm>
          <a:prstGeom prst="rect">
            <a:avLst/>
          </a:prstGeom>
        </p:spPr>
        <p:txBody>
          <a:bodyPr wrap="square">
            <a:spAutoFit/>
          </a:bodyPr>
          <a:lstStyle/>
          <a:p>
            <a:pPr algn="ctr"/>
            <a:r>
              <a:rPr lang="en-GB" sz="2000" dirty="0" smtClean="0">
                <a:latin typeface="+mj-lt"/>
              </a:rPr>
              <a:t>An </a:t>
            </a:r>
            <a:r>
              <a:rPr lang="en-GB" sz="2000" dirty="0">
                <a:latin typeface="+mj-lt"/>
              </a:rPr>
              <a:t>external </a:t>
            </a:r>
            <a:r>
              <a:rPr lang="en-GB" sz="2000" dirty="0" smtClean="0">
                <a:latin typeface="+mj-lt"/>
              </a:rPr>
              <a:t>bi-phasic </a:t>
            </a:r>
            <a:r>
              <a:rPr lang="en-GB" sz="2000" dirty="0">
                <a:latin typeface="+mj-lt"/>
              </a:rPr>
              <a:t>defibrillator is typically referred to as </a:t>
            </a:r>
            <a:r>
              <a:rPr lang="en-GB" sz="2000" b="1" dirty="0">
                <a:solidFill>
                  <a:srgbClr val="7030A0"/>
                </a:solidFill>
                <a:latin typeface="+mj-lt"/>
              </a:rPr>
              <a:t>high-energy defibrillator </a:t>
            </a:r>
            <a:r>
              <a:rPr lang="en-GB" sz="2000" dirty="0">
                <a:latin typeface="+mj-lt"/>
              </a:rPr>
              <a:t>if its waveform </a:t>
            </a:r>
            <a:r>
              <a:rPr lang="en-GB" sz="2000" dirty="0" smtClean="0">
                <a:latin typeface="+mj-lt"/>
              </a:rPr>
              <a:t>is designed </a:t>
            </a:r>
            <a:r>
              <a:rPr lang="en-GB" sz="2000" dirty="0">
                <a:latin typeface="+mj-lt"/>
              </a:rPr>
              <a:t>for use at energies </a:t>
            </a:r>
            <a:r>
              <a:rPr lang="en-GB" sz="2000" b="1" dirty="0">
                <a:solidFill>
                  <a:srgbClr val="7030A0"/>
                </a:solidFill>
                <a:latin typeface="+mj-lt"/>
              </a:rPr>
              <a:t>≤360 J </a:t>
            </a:r>
            <a:r>
              <a:rPr lang="en-GB" sz="2000" dirty="0">
                <a:latin typeface="+mj-lt"/>
              </a:rPr>
              <a:t>and a </a:t>
            </a:r>
            <a:r>
              <a:rPr lang="en-GB" sz="2000" b="1" dirty="0">
                <a:solidFill>
                  <a:srgbClr val="7030A0"/>
                </a:solidFill>
                <a:latin typeface="+mj-lt"/>
              </a:rPr>
              <a:t>low-energy defibrillator </a:t>
            </a:r>
            <a:r>
              <a:rPr lang="en-GB" sz="2000" dirty="0">
                <a:latin typeface="+mj-lt"/>
              </a:rPr>
              <a:t>if designed for use at energies </a:t>
            </a:r>
            <a:r>
              <a:rPr lang="en-GB" sz="2000" b="1" dirty="0">
                <a:solidFill>
                  <a:srgbClr val="7030A0"/>
                </a:solidFill>
                <a:latin typeface="+mj-lt"/>
              </a:rPr>
              <a:t>≤200 J</a:t>
            </a:r>
            <a:r>
              <a:rPr lang="en-GB" sz="2000" dirty="0">
                <a:latin typeface="+mj-lt"/>
              </a:rPr>
              <a:t>. </a:t>
            </a:r>
            <a:endParaRPr lang="en-GB" sz="2000" dirty="0" smtClean="0">
              <a:latin typeface="+mj-lt"/>
            </a:endParaRPr>
          </a:p>
        </p:txBody>
      </p:sp>
    </p:spTree>
    <p:extLst>
      <p:ext uri="{BB962C8B-B14F-4D97-AF65-F5344CB8AC3E}">
        <p14:creationId xmlns:p14="http://schemas.microsoft.com/office/powerpoint/2010/main" val="287086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89386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Troubleshooting: identifying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common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faults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sp>
        <p:nvSpPr>
          <p:cNvPr id="8" name="Rechthoek 7"/>
          <p:cNvSpPr/>
          <p:nvPr/>
        </p:nvSpPr>
        <p:spPr>
          <a:xfrm>
            <a:off x="2520004" y="1496294"/>
            <a:ext cx="7140137" cy="1631216"/>
          </a:xfrm>
          <a:prstGeom prst="rect">
            <a:avLst/>
          </a:prstGeom>
        </p:spPr>
        <p:txBody>
          <a:bodyPr wrap="square">
            <a:spAutoFit/>
          </a:bodyPr>
          <a:lstStyle/>
          <a:p>
            <a:r>
              <a:rPr lang="en-GB" sz="2000" dirty="0">
                <a:latin typeface="+mj-lt"/>
              </a:rPr>
              <a:t>Failure to defibrillate a patient can be caused by </a:t>
            </a:r>
            <a:endParaRPr lang="en-GB" sz="2000" dirty="0" smtClean="0">
              <a:latin typeface="+mj-lt"/>
            </a:endParaRPr>
          </a:p>
          <a:p>
            <a:pPr marL="742950" lvl="1" indent="-285750">
              <a:buFont typeface="Arial" panose="020B0604020202020204" pitchFamily="34" charset="0"/>
              <a:buChar char="•"/>
            </a:pPr>
            <a:r>
              <a:rPr lang="en-GB" sz="2000" dirty="0" smtClean="0">
                <a:latin typeface="+mj-lt"/>
              </a:rPr>
              <a:t>defibrillator </a:t>
            </a:r>
            <a:r>
              <a:rPr lang="en-GB" sz="2000" dirty="0">
                <a:latin typeface="+mj-lt"/>
              </a:rPr>
              <a:t>malfunction, </a:t>
            </a:r>
            <a:endParaRPr lang="en-GB" sz="2000" dirty="0" smtClean="0">
              <a:latin typeface="+mj-lt"/>
            </a:endParaRPr>
          </a:p>
          <a:p>
            <a:pPr marL="742950" lvl="1" indent="-285750">
              <a:buFont typeface="Arial" panose="020B0604020202020204" pitchFamily="34" charset="0"/>
              <a:buChar char="•"/>
            </a:pPr>
            <a:r>
              <a:rPr lang="en-GB" sz="2000" dirty="0" smtClean="0">
                <a:latin typeface="+mj-lt"/>
              </a:rPr>
              <a:t>poor </a:t>
            </a:r>
            <a:r>
              <a:rPr lang="en-GB" sz="2000" dirty="0">
                <a:latin typeface="+mj-lt"/>
              </a:rPr>
              <a:t>electrode application, </a:t>
            </a:r>
            <a:endParaRPr lang="en-GB" sz="2000" dirty="0" smtClean="0">
              <a:latin typeface="+mj-lt"/>
            </a:endParaRPr>
          </a:p>
          <a:p>
            <a:pPr marL="742950" lvl="1" indent="-285750">
              <a:buFont typeface="Arial" panose="020B0604020202020204" pitchFamily="34" charset="0"/>
              <a:buChar char="•"/>
            </a:pPr>
            <a:r>
              <a:rPr lang="en-GB" sz="2000" dirty="0" smtClean="0">
                <a:latin typeface="+mj-lt"/>
              </a:rPr>
              <a:t>inappropriate </a:t>
            </a:r>
            <a:r>
              <a:rPr lang="en-GB" sz="2000" dirty="0">
                <a:latin typeface="+mj-lt"/>
              </a:rPr>
              <a:t>energy </a:t>
            </a:r>
            <a:r>
              <a:rPr lang="en-GB" sz="2000" dirty="0" smtClean="0">
                <a:latin typeface="+mj-lt"/>
              </a:rPr>
              <a:t>selection,</a:t>
            </a:r>
          </a:p>
          <a:p>
            <a:pPr marL="742950" lvl="1" indent="-285750">
              <a:buFont typeface="Arial" panose="020B0604020202020204" pitchFamily="34" charset="0"/>
              <a:buChar char="•"/>
            </a:pPr>
            <a:r>
              <a:rPr lang="en-GB" sz="2000" dirty="0" smtClean="0">
                <a:latin typeface="+mj-lt"/>
              </a:rPr>
              <a:t>a </a:t>
            </a:r>
            <a:r>
              <a:rPr lang="en-GB" sz="2000" dirty="0">
                <a:latin typeface="+mj-lt"/>
              </a:rPr>
              <a:t>cardiac physiologic state not conducive to defibrillation. </a:t>
            </a:r>
            <a:endParaRPr lang="en-US" sz="2000" dirty="0">
              <a:latin typeface="+mj-lt"/>
            </a:endParaRPr>
          </a:p>
        </p:txBody>
      </p:sp>
      <p:sp>
        <p:nvSpPr>
          <p:cNvPr id="4" name="Rechthoek 3"/>
          <p:cNvSpPr/>
          <p:nvPr/>
        </p:nvSpPr>
        <p:spPr>
          <a:xfrm>
            <a:off x="0" y="3447714"/>
            <a:ext cx="12192000" cy="1323439"/>
          </a:xfrm>
          <a:prstGeom prst="rect">
            <a:avLst/>
          </a:prstGeom>
        </p:spPr>
        <p:txBody>
          <a:bodyPr wrap="square">
            <a:spAutoFit/>
          </a:bodyPr>
          <a:lstStyle/>
          <a:p>
            <a:pPr lvl="1"/>
            <a:r>
              <a:rPr lang="en-GB" sz="2000" dirty="0">
                <a:solidFill>
                  <a:srgbClr val="000000"/>
                </a:solidFill>
                <a:latin typeface="Calibri Light" panose="020F0302020204030204"/>
              </a:rPr>
              <a:t>Device problems are frequently related to problems with the </a:t>
            </a:r>
            <a:r>
              <a:rPr lang="en-GB" sz="2000" b="1" dirty="0">
                <a:solidFill>
                  <a:srgbClr val="7030A0"/>
                </a:solidFill>
                <a:latin typeface="Calibri Light" panose="020F0302020204030204"/>
              </a:rPr>
              <a:t>rechargeable battery</a:t>
            </a:r>
            <a:r>
              <a:rPr lang="en-GB" sz="2000" dirty="0">
                <a:solidFill>
                  <a:srgbClr val="000000"/>
                </a:solidFill>
                <a:latin typeface="Calibri Light" panose="020F0302020204030204"/>
              </a:rPr>
              <a:t>; therefore, careful attention should be paid to </a:t>
            </a:r>
            <a:r>
              <a:rPr lang="en-GB" sz="2000" b="1" dirty="0">
                <a:solidFill>
                  <a:srgbClr val="7030A0"/>
                </a:solidFill>
                <a:latin typeface="Calibri Light" panose="020F0302020204030204"/>
              </a:rPr>
              <a:t>battery maintenance</a:t>
            </a:r>
            <a:r>
              <a:rPr lang="en-GB" sz="2000" dirty="0">
                <a:solidFill>
                  <a:srgbClr val="000000"/>
                </a:solidFill>
                <a:latin typeface="Calibri Light" panose="020F0302020204030204"/>
              </a:rPr>
              <a:t>. Nickel-cadmium (Ni-Cd) batteries should be periodically deep discharged to help prevent premature battery failure. Nevertheless, whether used infrequently or every day, </a:t>
            </a:r>
            <a:r>
              <a:rPr lang="en-GB" sz="2000" b="1" dirty="0">
                <a:solidFill>
                  <a:srgbClr val="7030A0"/>
                </a:solidFill>
                <a:latin typeface="Calibri Light" panose="020F0302020204030204"/>
              </a:rPr>
              <a:t>rechargeable batteries </a:t>
            </a:r>
            <a:r>
              <a:rPr lang="en-GB" sz="2000" dirty="0">
                <a:solidFill>
                  <a:srgbClr val="000000"/>
                </a:solidFill>
                <a:latin typeface="Calibri Light" panose="020F0302020204030204"/>
              </a:rPr>
              <a:t>have a limited life and </a:t>
            </a:r>
            <a:r>
              <a:rPr lang="en-GB" sz="2000" b="1" dirty="0">
                <a:solidFill>
                  <a:srgbClr val="7030A0"/>
                </a:solidFill>
                <a:latin typeface="Calibri Light" panose="020F0302020204030204"/>
              </a:rPr>
              <a:t>must be replaced every one to two years.</a:t>
            </a:r>
            <a:endParaRPr lang="en-US" sz="2000" b="1" dirty="0">
              <a:solidFill>
                <a:srgbClr val="7030A0"/>
              </a:solidFill>
              <a:latin typeface="Calibri Light" panose="020F0302020204030204"/>
            </a:endParaRPr>
          </a:p>
        </p:txBody>
      </p:sp>
      <p:sp>
        <p:nvSpPr>
          <p:cNvPr id="5" name="Rechthoek 4"/>
          <p:cNvSpPr/>
          <p:nvPr/>
        </p:nvSpPr>
        <p:spPr>
          <a:xfrm>
            <a:off x="1890279" y="5099311"/>
            <a:ext cx="7769862" cy="1015663"/>
          </a:xfrm>
          <a:prstGeom prst="rect">
            <a:avLst/>
          </a:prstGeom>
          <a:solidFill>
            <a:schemeClr val="bg2"/>
          </a:solidFill>
          <a:ln>
            <a:solidFill>
              <a:srgbClr val="7030A0"/>
            </a:solidFill>
          </a:ln>
        </p:spPr>
        <p:txBody>
          <a:bodyPr wrap="square">
            <a:spAutoFit/>
          </a:bodyPr>
          <a:lstStyle/>
          <a:p>
            <a:r>
              <a:rPr lang="en-GB" sz="2000" dirty="0" smtClean="0">
                <a:latin typeface="+mj-lt"/>
              </a:rPr>
              <a:t>The problems that commonly cause </a:t>
            </a:r>
            <a:r>
              <a:rPr lang="en-GB" sz="2000" dirty="0">
                <a:latin typeface="+mj-lt"/>
              </a:rPr>
              <a:t>the defibrillator </a:t>
            </a:r>
            <a:r>
              <a:rPr lang="en-GB" sz="2000" b="1" dirty="0">
                <a:solidFill>
                  <a:srgbClr val="7030A0"/>
                </a:solidFill>
                <a:latin typeface="+mj-lt"/>
              </a:rPr>
              <a:t>not to </a:t>
            </a:r>
            <a:r>
              <a:rPr lang="en-GB" sz="2000" b="1" dirty="0" smtClean="0">
                <a:solidFill>
                  <a:srgbClr val="7030A0"/>
                </a:solidFill>
                <a:latin typeface="+mj-lt"/>
              </a:rPr>
              <a:t>discharge </a:t>
            </a:r>
            <a:r>
              <a:rPr lang="en-GB" sz="2000" dirty="0" smtClean="0">
                <a:latin typeface="+mj-lt"/>
              </a:rPr>
              <a:t>are:</a:t>
            </a:r>
            <a:endParaRPr lang="en-GB" sz="2000" dirty="0">
              <a:latin typeface="+mj-lt"/>
            </a:endParaRPr>
          </a:p>
          <a:p>
            <a:pPr marL="1200150" lvl="2" indent="-285750">
              <a:buFont typeface="Arial" panose="020B0604020202020204" pitchFamily="34" charset="0"/>
              <a:buChar char="•"/>
            </a:pPr>
            <a:r>
              <a:rPr lang="en-GB" sz="2000" dirty="0" smtClean="0">
                <a:latin typeface="+mj-lt"/>
              </a:rPr>
              <a:t>Device </a:t>
            </a:r>
            <a:r>
              <a:rPr lang="en-GB" sz="2000" dirty="0">
                <a:latin typeface="+mj-lt"/>
              </a:rPr>
              <a:t>is set in </a:t>
            </a:r>
            <a:r>
              <a:rPr lang="en-GB" sz="2000" dirty="0" smtClean="0">
                <a:latin typeface="+mj-lt"/>
              </a:rPr>
              <a:t>“sync” </a:t>
            </a:r>
            <a:r>
              <a:rPr lang="en-GB" sz="2000" dirty="0">
                <a:latin typeface="+mj-lt"/>
              </a:rPr>
              <a:t>mode</a:t>
            </a:r>
          </a:p>
          <a:p>
            <a:pPr marL="1200150" lvl="2" indent="-285750">
              <a:buFont typeface="Arial" panose="020B0604020202020204" pitchFamily="34" charset="0"/>
              <a:buChar char="•"/>
            </a:pPr>
            <a:r>
              <a:rPr lang="en-GB" sz="2000" dirty="0" smtClean="0">
                <a:latin typeface="+mj-lt"/>
              </a:rPr>
              <a:t>Only </a:t>
            </a:r>
            <a:r>
              <a:rPr lang="en-GB" sz="2000" dirty="0">
                <a:latin typeface="+mj-lt"/>
              </a:rPr>
              <a:t>one discharge button is depressed.</a:t>
            </a:r>
          </a:p>
        </p:txBody>
      </p:sp>
    </p:spTree>
    <p:extLst>
      <p:ext uri="{BB962C8B-B14F-4D97-AF65-F5344CB8AC3E}">
        <p14:creationId xmlns:p14="http://schemas.microsoft.com/office/powerpoint/2010/main" val="31153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8396818" cy="673629"/>
          </a:xfrm>
        </p:spPr>
        <p:txBody>
          <a:bodyPr>
            <a:normAutofit fontScale="90000"/>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roubleshooting: defibrillator analyser/tester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9825" y="1430871"/>
            <a:ext cx="4462579" cy="2503202"/>
          </a:xfrm>
          <a:prstGeom prst="rect">
            <a:avLst/>
          </a:prstGeom>
        </p:spPr>
      </p:pic>
      <p:sp>
        <p:nvSpPr>
          <p:cNvPr id="4" name="Rechthoek 3"/>
          <p:cNvSpPr/>
          <p:nvPr/>
        </p:nvSpPr>
        <p:spPr>
          <a:xfrm>
            <a:off x="384669" y="1541378"/>
            <a:ext cx="5705403" cy="2308324"/>
          </a:xfrm>
          <a:prstGeom prst="rect">
            <a:avLst/>
          </a:prstGeom>
        </p:spPr>
        <p:txBody>
          <a:bodyPr wrap="square">
            <a:spAutoFit/>
          </a:bodyPr>
          <a:lstStyle/>
          <a:p>
            <a:r>
              <a:rPr lang="en-GB" b="1" dirty="0" smtClean="0">
                <a:solidFill>
                  <a:srgbClr val="7030A0"/>
                </a:solidFill>
                <a:latin typeface="+mj-lt"/>
              </a:rPr>
              <a:t>Defibrillator analysers </a:t>
            </a:r>
            <a:r>
              <a:rPr lang="en-GB" dirty="0">
                <a:latin typeface="+mj-lt"/>
              </a:rPr>
              <a:t>automate the inspection and preventive maintenance (IPM) testing of defibrillators. </a:t>
            </a:r>
            <a:endParaRPr lang="en-GB" dirty="0" smtClean="0">
              <a:latin typeface="+mj-lt"/>
            </a:endParaRPr>
          </a:p>
          <a:p>
            <a:r>
              <a:rPr lang="en-GB" dirty="0" smtClean="0">
                <a:latin typeface="+mj-lt"/>
              </a:rPr>
              <a:t>They </a:t>
            </a:r>
            <a:r>
              <a:rPr lang="en-GB" dirty="0">
                <a:latin typeface="+mj-lt"/>
              </a:rPr>
              <a:t>need to be able to test at least four basic defibrillator performance characteristics: </a:t>
            </a:r>
            <a:endParaRPr lang="en-GB" dirty="0" smtClean="0">
              <a:latin typeface="+mj-lt"/>
            </a:endParaRPr>
          </a:p>
          <a:p>
            <a:pPr marL="742950" lvl="1" indent="-285750">
              <a:buFont typeface="Arial" panose="020B0604020202020204" pitchFamily="34" charset="0"/>
              <a:buChar char="•"/>
            </a:pPr>
            <a:r>
              <a:rPr lang="en-GB" b="1" dirty="0" smtClean="0">
                <a:solidFill>
                  <a:srgbClr val="7030A0"/>
                </a:solidFill>
                <a:latin typeface="+mj-lt"/>
              </a:rPr>
              <a:t>discharge energy</a:t>
            </a:r>
          </a:p>
          <a:p>
            <a:pPr marL="742950" lvl="1" indent="-285750">
              <a:buFont typeface="Arial" panose="020B0604020202020204" pitchFamily="34" charset="0"/>
              <a:buChar char="•"/>
            </a:pPr>
            <a:r>
              <a:rPr lang="en-GB" b="1" dirty="0" smtClean="0">
                <a:solidFill>
                  <a:srgbClr val="7030A0"/>
                </a:solidFill>
                <a:latin typeface="+mj-lt"/>
              </a:rPr>
              <a:t>synchronized-mode operation</a:t>
            </a:r>
          </a:p>
          <a:p>
            <a:pPr marL="742950" lvl="1" indent="-285750">
              <a:buFont typeface="Arial" panose="020B0604020202020204" pitchFamily="34" charset="0"/>
              <a:buChar char="•"/>
            </a:pPr>
            <a:r>
              <a:rPr lang="en-GB" b="1" dirty="0" smtClean="0">
                <a:solidFill>
                  <a:srgbClr val="7030A0"/>
                </a:solidFill>
                <a:latin typeface="+mj-lt"/>
              </a:rPr>
              <a:t>automated </a:t>
            </a:r>
            <a:r>
              <a:rPr lang="en-GB" b="1" dirty="0">
                <a:solidFill>
                  <a:srgbClr val="7030A0"/>
                </a:solidFill>
                <a:latin typeface="+mj-lt"/>
              </a:rPr>
              <a:t>external </a:t>
            </a:r>
            <a:r>
              <a:rPr lang="en-GB" b="1" dirty="0" smtClean="0">
                <a:solidFill>
                  <a:srgbClr val="7030A0"/>
                </a:solidFill>
                <a:latin typeface="+mj-lt"/>
              </a:rPr>
              <a:t>defibrillation</a:t>
            </a:r>
          </a:p>
          <a:p>
            <a:pPr marL="742950" lvl="1" indent="-285750">
              <a:buFont typeface="Arial" panose="020B0604020202020204" pitchFamily="34" charset="0"/>
              <a:buChar char="•"/>
            </a:pPr>
            <a:r>
              <a:rPr lang="en-GB" b="1" dirty="0" smtClean="0">
                <a:solidFill>
                  <a:srgbClr val="7030A0"/>
                </a:solidFill>
                <a:latin typeface="+mj-lt"/>
              </a:rPr>
              <a:t>ECG monitoring</a:t>
            </a:r>
          </a:p>
        </p:txBody>
      </p:sp>
      <p:sp>
        <p:nvSpPr>
          <p:cNvPr id="5" name="Rechthoek 4"/>
          <p:cNvSpPr/>
          <p:nvPr/>
        </p:nvSpPr>
        <p:spPr>
          <a:xfrm>
            <a:off x="384669" y="4046037"/>
            <a:ext cx="11104598" cy="2346796"/>
          </a:xfrm>
          <a:prstGeom prst="rect">
            <a:avLst/>
          </a:prstGeom>
        </p:spPr>
        <p:txBody>
          <a:bodyPr wrap="square">
            <a:spAutoFit/>
          </a:bodyPr>
          <a:lstStyle/>
          <a:p>
            <a:r>
              <a:rPr lang="en-GB" dirty="0">
                <a:latin typeface="+mj-lt"/>
              </a:rPr>
              <a:t>Defibrillator testers are </a:t>
            </a:r>
            <a:r>
              <a:rPr lang="en-GB" dirty="0" smtClean="0">
                <a:latin typeface="+mj-lt"/>
              </a:rPr>
              <a:t>used to perform </a:t>
            </a:r>
            <a:r>
              <a:rPr lang="en-GB" b="1" dirty="0">
                <a:solidFill>
                  <a:srgbClr val="7030A0"/>
                </a:solidFill>
                <a:latin typeface="+mj-lt"/>
              </a:rPr>
              <a:t>output measurement tests </a:t>
            </a:r>
            <a:r>
              <a:rPr lang="en-GB" dirty="0">
                <a:latin typeface="+mj-lt"/>
              </a:rPr>
              <a:t>and </a:t>
            </a:r>
            <a:r>
              <a:rPr lang="en-GB" b="1" dirty="0">
                <a:solidFill>
                  <a:srgbClr val="7030A0"/>
                </a:solidFill>
                <a:latin typeface="+mj-lt"/>
              </a:rPr>
              <a:t>performance verification </a:t>
            </a:r>
            <a:r>
              <a:rPr lang="en-GB" dirty="0">
                <a:latin typeface="+mj-lt"/>
              </a:rPr>
              <a:t>on defibrillator equipment. Mostly, these </a:t>
            </a:r>
            <a:r>
              <a:rPr lang="en-GB" dirty="0" smtClean="0">
                <a:latin typeface="+mj-lt"/>
              </a:rPr>
              <a:t>devices perform </a:t>
            </a:r>
            <a:r>
              <a:rPr lang="en-GB" dirty="0">
                <a:latin typeface="+mj-lt"/>
              </a:rPr>
              <a:t>primary measurement of </a:t>
            </a:r>
            <a:r>
              <a:rPr lang="en-GB" b="1" dirty="0">
                <a:solidFill>
                  <a:srgbClr val="7030A0"/>
                </a:solidFill>
                <a:latin typeface="+mj-lt"/>
              </a:rPr>
              <a:t>energy, peak voltage, peak current, pulse width, </a:t>
            </a:r>
            <a:r>
              <a:rPr lang="en-GB" dirty="0">
                <a:latin typeface="+mj-lt"/>
              </a:rPr>
              <a:t>and </a:t>
            </a:r>
            <a:r>
              <a:rPr lang="en-GB" b="1" dirty="0">
                <a:solidFill>
                  <a:srgbClr val="7030A0"/>
                </a:solidFill>
                <a:latin typeface="+mj-lt"/>
              </a:rPr>
              <a:t>charge </a:t>
            </a:r>
            <a:r>
              <a:rPr lang="en-GB" b="1" dirty="0" smtClean="0">
                <a:solidFill>
                  <a:srgbClr val="7030A0"/>
                </a:solidFill>
                <a:latin typeface="+mj-lt"/>
              </a:rPr>
              <a:t>time</a:t>
            </a:r>
            <a:r>
              <a:rPr lang="en-GB" dirty="0" smtClean="0">
                <a:latin typeface="+mj-lt"/>
              </a:rPr>
              <a:t>. </a:t>
            </a:r>
          </a:p>
          <a:p>
            <a:endParaRPr lang="en-GB" sz="1050" dirty="0" smtClean="0">
              <a:latin typeface="+mj-lt"/>
            </a:endParaRPr>
          </a:p>
          <a:p>
            <a:r>
              <a:rPr lang="en-GB" dirty="0" smtClean="0">
                <a:latin typeface="+mj-lt"/>
              </a:rPr>
              <a:t>Also</a:t>
            </a:r>
            <a:r>
              <a:rPr lang="en-GB" dirty="0">
                <a:latin typeface="+mj-lt"/>
              </a:rPr>
              <a:t>, the device performs </a:t>
            </a:r>
            <a:r>
              <a:rPr lang="en-GB" b="1" dirty="0">
                <a:solidFill>
                  <a:srgbClr val="7030A0"/>
                </a:solidFill>
                <a:latin typeface="+mj-lt"/>
              </a:rPr>
              <a:t>cardioversion analysis</a:t>
            </a:r>
            <a:r>
              <a:rPr lang="en-GB" dirty="0">
                <a:latin typeface="+mj-lt"/>
              </a:rPr>
              <a:t>, </a:t>
            </a:r>
            <a:r>
              <a:rPr lang="en-GB" b="1" dirty="0">
                <a:solidFill>
                  <a:srgbClr val="7030A0"/>
                </a:solidFill>
                <a:latin typeface="+mj-lt"/>
              </a:rPr>
              <a:t>Output Energy Measurement </a:t>
            </a:r>
            <a:r>
              <a:rPr lang="en-GB" dirty="0">
                <a:latin typeface="+mj-lt"/>
              </a:rPr>
              <a:t>(in Joules), </a:t>
            </a:r>
            <a:r>
              <a:rPr lang="en-GB" b="1" dirty="0">
                <a:solidFill>
                  <a:srgbClr val="7030A0"/>
                </a:solidFill>
                <a:latin typeface="+mj-lt"/>
              </a:rPr>
              <a:t>On-demand Pacemaker Testing</a:t>
            </a:r>
            <a:r>
              <a:rPr lang="en-GB" dirty="0">
                <a:latin typeface="+mj-lt"/>
              </a:rPr>
              <a:t>, and generates </a:t>
            </a:r>
            <a:r>
              <a:rPr lang="en-GB" b="1" dirty="0">
                <a:solidFill>
                  <a:srgbClr val="7030A0"/>
                </a:solidFill>
                <a:latin typeface="+mj-lt"/>
              </a:rPr>
              <a:t>simulated performance waves </a:t>
            </a:r>
            <a:r>
              <a:rPr lang="en-GB" dirty="0">
                <a:latin typeface="+mj-lt"/>
              </a:rPr>
              <a:t>used in defibrillator testing as well as several additional tests. </a:t>
            </a:r>
            <a:endParaRPr lang="en-GB" dirty="0" smtClean="0">
              <a:latin typeface="+mj-lt"/>
            </a:endParaRPr>
          </a:p>
          <a:p>
            <a:endParaRPr lang="en-GB" sz="1000" dirty="0">
              <a:latin typeface="+mj-lt"/>
            </a:endParaRPr>
          </a:p>
          <a:p>
            <a:r>
              <a:rPr lang="en-GB" dirty="0" smtClean="0">
                <a:latin typeface="+mj-lt"/>
              </a:rPr>
              <a:t>Often, these analysers can store</a:t>
            </a:r>
            <a:r>
              <a:rPr lang="en-GB" dirty="0">
                <a:latin typeface="+mj-lt"/>
              </a:rPr>
              <a:t> </a:t>
            </a:r>
            <a:r>
              <a:rPr lang="en-GB" dirty="0" smtClean="0">
                <a:latin typeface="+mj-lt"/>
              </a:rPr>
              <a:t>and </a:t>
            </a:r>
            <a:r>
              <a:rPr lang="en-GB" dirty="0">
                <a:latin typeface="+mj-lt"/>
              </a:rPr>
              <a:t>print </a:t>
            </a:r>
            <a:r>
              <a:rPr lang="en-GB" dirty="0" smtClean="0">
                <a:latin typeface="+mj-lt"/>
              </a:rPr>
              <a:t>test data</a:t>
            </a:r>
            <a:r>
              <a:rPr lang="en-GB" dirty="0">
                <a:latin typeface="+mj-lt"/>
              </a:rPr>
              <a:t>, </a:t>
            </a:r>
            <a:r>
              <a:rPr lang="en-GB" dirty="0" smtClean="0">
                <a:latin typeface="+mj-lt"/>
              </a:rPr>
              <a:t>and send them to a computerized maintenance </a:t>
            </a:r>
            <a:r>
              <a:rPr lang="en-GB" dirty="0">
                <a:latin typeface="+mj-lt"/>
              </a:rPr>
              <a:t>management system for archival.</a:t>
            </a:r>
            <a:endParaRPr lang="en-US" dirty="0">
              <a:latin typeface="+mj-lt"/>
            </a:endParaRPr>
          </a:p>
        </p:txBody>
      </p:sp>
    </p:spTree>
    <p:extLst>
      <p:ext uri="{BB962C8B-B14F-4D97-AF65-F5344CB8AC3E}">
        <p14:creationId xmlns:p14="http://schemas.microsoft.com/office/powerpoint/2010/main" val="412722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fontScale="90000"/>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roubleshooting: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Performance Checks</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sp>
        <p:nvSpPr>
          <p:cNvPr id="3" name="Rechthoek 2"/>
          <p:cNvSpPr/>
          <p:nvPr/>
        </p:nvSpPr>
        <p:spPr>
          <a:xfrm>
            <a:off x="2692400" y="1506813"/>
            <a:ext cx="7882467" cy="3908762"/>
          </a:xfrm>
          <a:prstGeom prst="rect">
            <a:avLst/>
          </a:prstGeom>
        </p:spPr>
        <p:txBody>
          <a:bodyPr wrap="square">
            <a:spAutoFit/>
          </a:bodyPr>
          <a:lstStyle/>
          <a:p>
            <a:pPr marL="285750" indent="-285750">
              <a:buFont typeface="Arial" panose="020B0604020202020204" pitchFamily="34" charset="0"/>
              <a:buChar char="•"/>
            </a:pPr>
            <a:r>
              <a:rPr lang="en-US" sz="2800" b="1" dirty="0" smtClean="0">
                <a:solidFill>
                  <a:srgbClr val="7030A0"/>
                </a:solidFill>
                <a:latin typeface="+mj-lt"/>
              </a:rPr>
              <a:t>Batteries</a:t>
            </a:r>
            <a:endParaRPr lang="en-US" sz="2800" b="1" dirty="0">
              <a:solidFill>
                <a:srgbClr val="7030A0"/>
              </a:solidFill>
              <a:latin typeface="+mj-lt"/>
            </a:endParaRPr>
          </a:p>
          <a:p>
            <a:pPr marL="285750" indent="-285750">
              <a:buFont typeface="Arial" panose="020B0604020202020204" pitchFamily="34" charset="0"/>
              <a:buChar char="•"/>
            </a:pPr>
            <a:r>
              <a:rPr lang="en-US" sz="2000" dirty="0">
                <a:latin typeface="+mj-lt"/>
              </a:rPr>
              <a:t>Output</a:t>
            </a:r>
          </a:p>
          <a:p>
            <a:pPr marL="285750" indent="-285750">
              <a:buFont typeface="Arial" panose="020B0604020202020204" pitchFamily="34" charset="0"/>
              <a:buChar char="•"/>
            </a:pPr>
            <a:r>
              <a:rPr lang="en-US" sz="2000" dirty="0">
                <a:latin typeface="+mj-lt"/>
              </a:rPr>
              <a:t>Pacing</a:t>
            </a:r>
          </a:p>
          <a:p>
            <a:pPr marL="285750" indent="-285750">
              <a:buFont typeface="Arial" panose="020B0604020202020204" pitchFamily="34" charset="0"/>
              <a:buChar char="•"/>
            </a:pPr>
            <a:r>
              <a:rPr lang="en-US" sz="2000" dirty="0">
                <a:latin typeface="+mj-lt"/>
              </a:rPr>
              <a:t>Paddles for pits</a:t>
            </a:r>
          </a:p>
          <a:p>
            <a:pPr marL="285750" indent="-285750">
              <a:buFont typeface="Arial" panose="020B0604020202020204" pitchFamily="34" charset="0"/>
              <a:buChar char="•"/>
            </a:pPr>
            <a:r>
              <a:rPr lang="en-US" sz="2000" dirty="0">
                <a:latin typeface="+mj-lt"/>
              </a:rPr>
              <a:t>ECG Leads</a:t>
            </a:r>
          </a:p>
          <a:p>
            <a:pPr marL="285750" indent="-285750">
              <a:buFont typeface="Arial" panose="020B0604020202020204" pitchFamily="34" charset="0"/>
              <a:buChar char="•"/>
            </a:pPr>
            <a:r>
              <a:rPr lang="en-US" sz="2000" dirty="0">
                <a:latin typeface="+mj-lt"/>
              </a:rPr>
              <a:t>Chassis for cracks</a:t>
            </a:r>
          </a:p>
          <a:p>
            <a:pPr marL="285750" indent="-285750">
              <a:buFont typeface="Arial" panose="020B0604020202020204" pitchFamily="34" charset="0"/>
              <a:buChar char="•"/>
            </a:pPr>
            <a:r>
              <a:rPr lang="en-US" sz="2000" dirty="0">
                <a:latin typeface="+mj-lt"/>
              </a:rPr>
              <a:t>Power and Paddle Cords (e.g. ensure no fissures, cuts, or broken wires)</a:t>
            </a:r>
          </a:p>
          <a:p>
            <a:pPr marL="285750" indent="-285750">
              <a:buFont typeface="Arial" panose="020B0604020202020204" pitchFamily="34" charset="0"/>
              <a:buChar char="•"/>
            </a:pPr>
            <a:r>
              <a:rPr lang="en-US" sz="2000" dirty="0">
                <a:latin typeface="+mj-lt"/>
              </a:rPr>
              <a:t>Date and Time</a:t>
            </a:r>
          </a:p>
          <a:p>
            <a:pPr marL="285750" indent="-285750">
              <a:buFont typeface="Arial" panose="020B0604020202020204" pitchFamily="34" charset="0"/>
              <a:buChar char="•"/>
            </a:pPr>
            <a:r>
              <a:rPr lang="en-US" sz="2000" dirty="0">
                <a:latin typeface="+mj-lt"/>
              </a:rPr>
              <a:t>Paper installed correctly</a:t>
            </a:r>
          </a:p>
          <a:p>
            <a:pPr marL="285750" indent="-285750">
              <a:buFont typeface="Arial" panose="020B0604020202020204" pitchFamily="34" charset="0"/>
              <a:buChar char="•"/>
            </a:pPr>
            <a:r>
              <a:rPr lang="en-US" sz="2000" dirty="0">
                <a:latin typeface="+mj-lt"/>
              </a:rPr>
              <a:t>Outdated supplies (e.g. gel pad electrodes)</a:t>
            </a:r>
          </a:p>
          <a:p>
            <a:pPr marL="285750" indent="-285750">
              <a:buFont typeface="Arial" panose="020B0604020202020204" pitchFamily="34" charset="0"/>
              <a:buChar char="•"/>
            </a:pPr>
            <a:r>
              <a:rPr lang="en-US" sz="2000" dirty="0">
                <a:latin typeface="+mj-lt"/>
              </a:rPr>
              <a:t>Knobs</a:t>
            </a:r>
          </a:p>
          <a:p>
            <a:pPr marL="285750" indent="-285750">
              <a:buFont typeface="Arial" panose="020B0604020202020204" pitchFamily="34" charset="0"/>
              <a:buChar char="•"/>
            </a:pPr>
            <a:r>
              <a:rPr lang="en-US" sz="2000" dirty="0">
                <a:latin typeface="+mj-lt"/>
              </a:rPr>
              <a:t>etc.</a:t>
            </a:r>
          </a:p>
        </p:txBody>
      </p:sp>
      <p:sp>
        <p:nvSpPr>
          <p:cNvPr id="4" name="Rechthoek 3"/>
          <p:cNvSpPr/>
          <p:nvPr/>
        </p:nvSpPr>
        <p:spPr>
          <a:xfrm>
            <a:off x="4526611" y="5419571"/>
            <a:ext cx="6875793" cy="707886"/>
          </a:xfrm>
          <a:prstGeom prst="rect">
            <a:avLst/>
          </a:prstGeom>
          <a:solidFill>
            <a:schemeClr val="bg2"/>
          </a:solidFill>
          <a:ln>
            <a:solidFill>
              <a:srgbClr val="7030A0"/>
            </a:solidFill>
          </a:ln>
        </p:spPr>
        <p:txBody>
          <a:bodyPr wrap="none">
            <a:spAutoFit/>
          </a:bodyPr>
          <a:lstStyle/>
          <a:p>
            <a:pPr algn="ctr"/>
            <a:r>
              <a:rPr lang="en-GB" sz="2000" dirty="0">
                <a:latin typeface="+mj-lt"/>
              </a:rPr>
              <a:t>Most of the defibrillators provide an automated self-test </a:t>
            </a:r>
            <a:r>
              <a:rPr lang="en-GB" sz="2000" dirty="0" smtClean="0">
                <a:latin typeface="+mj-lt"/>
              </a:rPr>
              <a:t>function.</a:t>
            </a:r>
          </a:p>
          <a:p>
            <a:pPr algn="ctr"/>
            <a:r>
              <a:rPr lang="en-GB" sz="2000" dirty="0" smtClean="0">
                <a:latin typeface="+mj-lt"/>
              </a:rPr>
              <a:t>Check in </a:t>
            </a:r>
            <a:r>
              <a:rPr lang="en-GB" sz="2000" dirty="0">
                <a:latin typeface="+mj-lt"/>
              </a:rPr>
              <a:t>the user </a:t>
            </a:r>
            <a:r>
              <a:rPr lang="en-GB" sz="2000" dirty="0" smtClean="0">
                <a:latin typeface="+mj-lt"/>
              </a:rPr>
              <a:t>manual !!</a:t>
            </a:r>
            <a:endParaRPr lang="en-GB" sz="2000" dirty="0">
              <a:latin typeface="+mj-lt"/>
            </a:endParaRPr>
          </a:p>
        </p:txBody>
      </p:sp>
    </p:spTree>
    <p:extLst>
      <p:ext uri="{BB962C8B-B14F-4D97-AF65-F5344CB8AC3E}">
        <p14:creationId xmlns:p14="http://schemas.microsoft.com/office/powerpoint/2010/main" val="3379431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rot="16200000">
            <a:off x="-2018465" y="2859180"/>
            <a:ext cx="5331620"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performance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monitoring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8562" y="361879"/>
            <a:ext cx="10555506" cy="5668232"/>
          </a:xfrm>
          <a:prstGeom prst="rect">
            <a:avLst/>
          </a:prstGeom>
        </p:spPr>
      </p:pic>
    </p:spTree>
    <p:extLst>
      <p:ext uri="{BB962C8B-B14F-4D97-AF65-F5344CB8AC3E}">
        <p14:creationId xmlns:p14="http://schemas.microsoft.com/office/powerpoint/2010/main" val="4507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afety considerations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sp>
        <p:nvSpPr>
          <p:cNvPr id="4" name="Rechthoek 3"/>
          <p:cNvSpPr/>
          <p:nvPr/>
        </p:nvSpPr>
        <p:spPr>
          <a:xfrm>
            <a:off x="415845" y="1457368"/>
            <a:ext cx="11038418" cy="923330"/>
          </a:xfrm>
          <a:prstGeom prst="rect">
            <a:avLst/>
          </a:prstGeom>
        </p:spPr>
        <p:txBody>
          <a:bodyPr wrap="square">
            <a:spAutoFit/>
          </a:bodyPr>
          <a:lstStyle/>
          <a:p>
            <a:r>
              <a:rPr lang="en-GB" dirty="0">
                <a:latin typeface="+mj-lt"/>
              </a:rPr>
              <a:t>One problem associated with defibrillation and cardioversion is </a:t>
            </a:r>
            <a:r>
              <a:rPr lang="en-GB" b="1" dirty="0">
                <a:solidFill>
                  <a:srgbClr val="7030A0"/>
                </a:solidFill>
                <a:latin typeface="+mj-lt"/>
              </a:rPr>
              <a:t>skin burns </a:t>
            </a:r>
            <a:r>
              <a:rPr lang="en-GB" dirty="0">
                <a:latin typeface="+mj-lt"/>
              </a:rPr>
              <a:t>at the paddle or electrode sites. First- and second-degree burns are especially likely to occur during </a:t>
            </a:r>
            <a:r>
              <a:rPr lang="en-GB" b="1" dirty="0">
                <a:solidFill>
                  <a:srgbClr val="7030A0"/>
                </a:solidFill>
                <a:latin typeface="+mj-lt"/>
              </a:rPr>
              <a:t>repeated defibrillation </a:t>
            </a:r>
            <a:r>
              <a:rPr lang="en-GB" dirty="0">
                <a:latin typeface="+mj-lt"/>
              </a:rPr>
              <a:t>attempts, which require successively higher energies. </a:t>
            </a:r>
            <a:endParaRPr lang="en-GB" dirty="0" smtClean="0">
              <a:latin typeface="+mj-lt"/>
            </a:endParaRPr>
          </a:p>
        </p:txBody>
      </p:sp>
      <p:sp>
        <p:nvSpPr>
          <p:cNvPr id="5" name="Rechthoek 4"/>
          <p:cNvSpPr/>
          <p:nvPr/>
        </p:nvSpPr>
        <p:spPr>
          <a:xfrm>
            <a:off x="412130" y="2442363"/>
            <a:ext cx="10767563" cy="2062103"/>
          </a:xfrm>
          <a:prstGeom prst="rect">
            <a:avLst/>
          </a:prstGeom>
        </p:spPr>
        <p:txBody>
          <a:bodyPr wrap="square">
            <a:spAutoFit/>
          </a:bodyPr>
          <a:lstStyle/>
          <a:p>
            <a:pPr lvl="0"/>
            <a:r>
              <a:rPr lang="en-GB" dirty="0">
                <a:solidFill>
                  <a:srgbClr val="000000"/>
                </a:solidFill>
                <a:latin typeface="Calibri Light" panose="020F0302020204030204"/>
              </a:rPr>
              <a:t>Burns are usually caused by a </a:t>
            </a:r>
            <a:r>
              <a:rPr lang="en-GB" b="1" dirty="0">
                <a:solidFill>
                  <a:srgbClr val="7030A0"/>
                </a:solidFill>
                <a:latin typeface="Calibri Light" panose="020F0302020204030204"/>
              </a:rPr>
              <a:t>high current flow through a small area </a:t>
            </a:r>
            <a:r>
              <a:rPr lang="en-GB" dirty="0">
                <a:solidFill>
                  <a:srgbClr val="000000"/>
                </a:solidFill>
                <a:latin typeface="Calibri Light" panose="020F0302020204030204"/>
              </a:rPr>
              <a:t>(e.g., the edge of defibrillator paddles) and/or </a:t>
            </a:r>
            <a:r>
              <a:rPr lang="en-GB" b="1" dirty="0">
                <a:solidFill>
                  <a:srgbClr val="7030A0"/>
                </a:solidFill>
                <a:latin typeface="Calibri Light" panose="020F0302020204030204"/>
              </a:rPr>
              <a:t>increased resistance </a:t>
            </a:r>
            <a:r>
              <a:rPr lang="en-GB" dirty="0">
                <a:solidFill>
                  <a:srgbClr val="000000"/>
                </a:solidFill>
                <a:latin typeface="Calibri Light" panose="020F0302020204030204"/>
              </a:rPr>
              <a:t>(e.g., due to dried gel). </a:t>
            </a:r>
            <a:endParaRPr lang="en-GB" dirty="0" smtClean="0">
              <a:solidFill>
                <a:srgbClr val="000000"/>
              </a:solidFill>
              <a:latin typeface="Calibri Light" panose="020F0302020204030204"/>
            </a:endParaRPr>
          </a:p>
          <a:p>
            <a:pPr lvl="0"/>
            <a:endParaRPr lang="en-GB" sz="1000" dirty="0" smtClean="0">
              <a:solidFill>
                <a:srgbClr val="000000"/>
              </a:solidFill>
              <a:latin typeface="Calibri Light" panose="020F0302020204030204"/>
            </a:endParaRPr>
          </a:p>
          <a:p>
            <a:pPr lvl="0"/>
            <a:r>
              <a:rPr lang="en-GB" dirty="0" smtClean="0">
                <a:solidFill>
                  <a:srgbClr val="000000"/>
                </a:solidFill>
                <a:latin typeface="Calibri Light" panose="020F0302020204030204"/>
              </a:rPr>
              <a:t>Paddles </a:t>
            </a:r>
            <a:r>
              <a:rPr lang="en-GB" dirty="0">
                <a:solidFill>
                  <a:srgbClr val="000000"/>
                </a:solidFill>
                <a:latin typeface="Calibri Light" panose="020F0302020204030204"/>
              </a:rPr>
              <a:t>must be pressed firmly against the skin during defibrillation (</a:t>
            </a:r>
            <a:r>
              <a:rPr lang="en-GB" b="1" dirty="0">
                <a:solidFill>
                  <a:srgbClr val="7030A0"/>
                </a:solidFill>
                <a:latin typeface="Calibri Light" panose="020F0302020204030204"/>
              </a:rPr>
              <a:t>25 lb of force</a:t>
            </a:r>
            <a:r>
              <a:rPr lang="en-GB" dirty="0">
                <a:solidFill>
                  <a:srgbClr val="000000"/>
                </a:solidFill>
                <a:latin typeface="Calibri Light" panose="020F0302020204030204"/>
              </a:rPr>
              <a:t>); when administering repeated shocks, users should check paddles for </a:t>
            </a:r>
            <a:r>
              <a:rPr lang="en-GB" b="1" dirty="0">
                <a:solidFill>
                  <a:srgbClr val="7030A0"/>
                </a:solidFill>
                <a:latin typeface="Calibri Light" panose="020F0302020204030204"/>
              </a:rPr>
              <a:t>adequate amounts of gel </a:t>
            </a:r>
            <a:r>
              <a:rPr lang="en-GB" dirty="0">
                <a:solidFill>
                  <a:srgbClr val="000000"/>
                </a:solidFill>
                <a:latin typeface="Calibri Light" panose="020F0302020204030204"/>
              </a:rPr>
              <a:t>before each defibrillation attempt. </a:t>
            </a:r>
            <a:endParaRPr lang="en-GB" dirty="0" smtClean="0">
              <a:solidFill>
                <a:srgbClr val="000000"/>
              </a:solidFill>
              <a:latin typeface="Calibri Light" panose="020F0302020204030204"/>
            </a:endParaRPr>
          </a:p>
          <a:p>
            <a:pPr lvl="0"/>
            <a:endParaRPr lang="en-GB" sz="1000" dirty="0">
              <a:solidFill>
                <a:srgbClr val="000000"/>
              </a:solidFill>
              <a:latin typeface="Calibri Light" panose="020F0302020204030204"/>
            </a:endParaRPr>
          </a:p>
          <a:p>
            <a:pPr lvl="0"/>
            <a:r>
              <a:rPr lang="en-GB" dirty="0" smtClean="0">
                <a:solidFill>
                  <a:srgbClr val="000000"/>
                </a:solidFill>
                <a:latin typeface="Calibri Light" panose="020F0302020204030204"/>
              </a:rPr>
              <a:t>In </a:t>
            </a:r>
            <a:r>
              <a:rPr lang="en-GB" dirty="0">
                <a:solidFill>
                  <a:srgbClr val="000000"/>
                </a:solidFill>
                <a:latin typeface="Calibri Light" panose="020F0302020204030204"/>
              </a:rPr>
              <a:t>addition to increasing the risk of burns, poor application technique may also </a:t>
            </a:r>
            <a:r>
              <a:rPr lang="en-GB" b="1" dirty="0">
                <a:solidFill>
                  <a:srgbClr val="7030A0"/>
                </a:solidFill>
                <a:latin typeface="Calibri Light" panose="020F0302020204030204"/>
              </a:rPr>
              <a:t>reduce the energy </a:t>
            </a:r>
            <a:r>
              <a:rPr lang="en-GB" dirty="0">
                <a:solidFill>
                  <a:srgbClr val="000000"/>
                </a:solidFill>
                <a:latin typeface="Calibri Light" panose="020F0302020204030204"/>
              </a:rPr>
              <a:t>delivered to the patient’s heart.</a:t>
            </a:r>
            <a:endParaRPr lang="en-US" dirty="0">
              <a:solidFill>
                <a:srgbClr val="000000"/>
              </a:solidFill>
              <a:latin typeface="Calibri Light" panose="020F0302020204030204"/>
            </a:endParaRPr>
          </a:p>
        </p:txBody>
      </p:sp>
      <p:sp>
        <p:nvSpPr>
          <p:cNvPr id="3" name="Rechthoek 2"/>
          <p:cNvSpPr/>
          <p:nvPr/>
        </p:nvSpPr>
        <p:spPr>
          <a:xfrm>
            <a:off x="412130" y="4530529"/>
            <a:ext cx="10581296" cy="646331"/>
          </a:xfrm>
          <a:prstGeom prst="rect">
            <a:avLst/>
          </a:prstGeom>
        </p:spPr>
        <p:txBody>
          <a:bodyPr wrap="square">
            <a:spAutoFit/>
          </a:bodyPr>
          <a:lstStyle/>
          <a:p>
            <a:pPr lvl="0"/>
            <a:r>
              <a:rPr lang="en-GB" dirty="0">
                <a:solidFill>
                  <a:srgbClr val="000000"/>
                </a:solidFill>
                <a:latin typeface="Calibri Light" panose="020F0302020204030204"/>
              </a:rPr>
              <a:t>When using disposable electrodes, users should check the </a:t>
            </a:r>
            <a:r>
              <a:rPr lang="en-GB" b="1" dirty="0">
                <a:solidFill>
                  <a:srgbClr val="7030A0"/>
                </a:solidFill>
                <a:latin typeface="Calibri Light" panose="020F0302020204030204"/>
              </a:rPr>
              <a:t>expiration date </a:t>
            </a:r>
            <a:r>
              <a:rPr lang="en-GB" dirty="0">
                <a:solidFill>
                  <a:srgbClr val="000000"/>
                </a:solidFill>
                <a:latin typeface="Calibri Light" panose="020F0302020204030204"/>
              </a:rPr>
              <a:t>on the package and the integrity of the package (do not use if the package has been opened). </a:t>
            </a:r>
          </a:p>
        </p:txBody>
      </p:sp>
      <p:sp>
        <p:nvSpPr>
          <p:cNvPr id="6" name="Rechthoek 5"/>
          <p:cNvSpPr/>
          <p:nvPr/>
        </p:nvSpPr>
        <p:spPr>
          <a:xfrm>
            <a:off x="1547204" y="5238525"/>
            <a:ext cx="9855200" cy="923330"/>
          </a:xfrm>
          <a:prstGeom prst="rect">
            <a:avLst/>
          </a:prstGeom>
          <a:solidFill>
            <a:schemeClr val="bg2"/>
          </a:solidFill>
          <a:ln>
            <a:solidFill>
              <a:srgbClr val="7030A0"/>
            </a:solidFill>
          </a:ln>
        </p:spPr>
        <p:txBody>
          <a:bodyPr wrap="square">
            <a:spAutoFit/>
          </a:bodyPr>
          <a:lstStyle/>
          <a:p>
            <a:pPr lvl="0"/>
            <a:r>
              <a:rPr lang="en-GB" dirty="0">
                <a:solidFill>
                  <a:srgbClr val="000000"/>
                </a:solidFill>
                <a:latin typeface="Calibri Light" panose="020F0302020204030204"/>
              </a:rPr>
              <a:t>It is not the task of the hospital technician to conduct user training for defibrillators. But the technician can assist and can give technical information e.g. about how to conduct a self-test or charging the internal batteries.  </a:t>
            </a:r>
            <a:r>
              <a:rPr lang="en-GB" dirty="0" smtClean="0">
                <a:solidFill>
                  <a:srgbClr val="000000"/>
                </a:solidFill>
                <a:latin typeface="Calibri Light" panose="020F0302020204030204"/>
              </a:rPr>
              <a:t>However </a:t>
            </a:r>
            <a:r>
              <a:rPr lang="en-GB" dirty="0">
                <a:solidFill>
                  <a:srgbClr val="000000"/>
                </a:solidFill>
                <a:latin typeface="Calibri Light" panose="020F0302020204030204"/>
              </a:rPr>
              <a:t>the technician should know how the equipment is used correctly.</a:t>
            </a:r>
          </a:p>
        </p:txBody>
      </p:sp>
    </p:spTree>
    <p:extLst>
      <p:ext uri="{BB962C8B-B14F-4D97-AF65-F5344CB8AC3E}">
        <p14:creationId xmlns:p14="http://schemas.microsoft.com/office/powerpoint/2010/main" val="39342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12129" y="1610539"/>
            <a:ext cx="6843803" cy="1477328"/>
          </a:xfrm>
          <a:prstGeom prst="rect">
            <a:avLst/>
          </a:prstGeom>
        </p:spPr>
        <p:txBody>
          <a:bodyPr wrap="square">
            <a:spAutoFit/>
          </a:bodyPr>
          <a:lstStyle/>
          <a:p>
            <a:r>
              <a:rPr lang="en-GB" dirty="0" smtClean="0">
                <a:solidFill>
                  <a:srgbClr val="000000"/>
                </a:solidFill>
                <a:latin typeface="+mj-lt"/>
              </a:rPr>
              <a:t>The </a:t>
            </a:r>
            <a:r>
              <a:rPr lang="en-GB" dirty="0">
                <a:solidFill>
                  <a:srgbClr val="000000"/>
                </a:solidFill>
                <a:latin typeface="+mj-lt"/>
              </a:rPr>
              <a:t>heart is able to pump blood effectively only when contractions of all its muscle </a:t>
            </a:r>
            <a:r>
              <a:rPr lang="en-GB" dirty="0" smtClean="0">
                <a:solidFill>
                  <a:srgbClr val="000000"/>
                </a:solidFill>
                <a:latin typeface="+mj-lt"/>
              </a:rPr>
              <a:t>fibres </a:t>
            </a:r>
            <a:r>
              <a:rPr lang="en-GB" dirty="0">
                <a:solidFill>
                  <a:srgbClr val="000000"/>
                </a:solidFill>
                <a:latin typeface="+mj-lt"/>
              </a:rPr>
              <a:t>are precisely synchronized. In </a:t>
            </a:r>
            <a:r>
              <a:rPr lang="en-GB" b="1" dirty="0" smtClean="0">
                <a:solidFill>
                  <a:srgbClr val="7030A0"/>
                </a:solidFill>
                <a:latin typeface="+mj-lt"/>
              </a:rPr>
              <a:t>Ventricular Fibrillation </a:t>
            </a:r>
            <a:r>
              <a:rPr lang="en-GB" dirty="0" smtClean="0">
                <a:solidFill>
                  <a:srgbClr val="000000"/>
                </a:solidFill>
                <a:latin typeface="+mj-lt"/>
              </a:rPr>
              <a:t>(VF),  </a:t>
            </a:r>
            <a:r>
              <a:rPr lang="en-GB" dirty="0">
                <a:solidFill>
                  <a:srgbClr val="000000"/>
                </a:solidFill>
                <a:latin typeface="+mj-lt"/>
              </a:rPr>
              <a:t>the normal rhythmic ventricular contractions are replaced by rapid, irregular twitching that results in ineffective and severely reduced pumping. </a:t>
            </a:r>
            <a:r>
              <a:rPr lang="en-GB" dirty="0" smtClean="0">
                <a:solidFill>
                  <a:srgbClr val="000000"/>
                </a:solidFill>
                <a:latin typeface="+mj-lt"/>
              </a:rPr>
              <a:t>If </a:t>
            </a:r>
            <a:r>
              <a:rPr lang="en-GB" dirty="0">
                <a:solidFill>
                  <a:srgbClr val="000000"/>
                </a:solidFill>
                <a:latin typeface="+mj-lt"/>
              </a:rPr>
              <a:t>normal rhythm is not restored quickly, death is </a:t>
            </a:r>
            <a:r>
              <a:rPr lang="en-GB" dirty="0" smtClean="0">
                <a:solidFill>
                  <a:srgbClr val="000000"/>
                </a:solidFill>
                <a:latin typeface="+mj-lt"/>
              </a:rPr>
              <a:t>imminent. </a:t>
            </a:r>
          </a:p>
        </p:txBody>
      </p:sp>
      <p:sp>
        <p:nvSpPr>
          <p:cNvPr id="8" name="Rechthoek 7"/>
          <p:cNvSpPr/>
          <p:nvPr/>
        </p:nvSpPr>
        <p:spPr>
          <a:xfrm>
            <a:off x="412129" y="3413571"/>
            <a:ext cx="7047004" cy="1585049"/>
          </a:xfrm>
          <a:prstGeom prst="rect">
            <a:avLst/>
          </a:prstGeom>
        </p:spPr>
        <p:txBody>
          <a:bodyPr wrap="square">
            <a:spAutoFit/>
          </a:bodyPr>
          <a:lstStyle/>
          <a:p>
            <a:pPr lvl="0"/>
            <a:r>
              <a:rPr lang="en-GB" dirty="0" smtClean="0">
                <a:solidFill>
                  <a:srgbClr val="000000"/>
                </a:solidFill>
                <a:latin typeface="Calibri Light" panose="020F0302020204030204"/>
              </a:rPr>
              <a:t>Getting the heart out of this situation is called </a:t>
            </a:r>
            <a:r>
              <a:rPr lang="en-GB" b="1" dirty="0" smtClean="0">
                <a:solidFill>
                  <a:srgbClr val="7030A0"/>
                </a:solidFill>
                <a:latin typeface="Calibri Light" panose="020F0302020204030204"/>
              </a:rPr>
              <a:t>defibrillation</a:t>
            </a:r>
            <a:r>
              <a:rPr lang="en-GB" dirty="0" smtClean="0">
                <a:solidFill>
                  <a:srgbClr val="000000"/>
                </a:solidFill>
                <a:latin typeface="Calibri Light" panose="020F0302020204030204"/>
              </a:rPr>
              <a:t>. This can often be achieved by applying </a:t>
            </a:r>
            <a:r>
              <a:rPr lang="en-GB" dirty="0">
                <a:solidFill>
                  <a:srgbClr val="000000"/>
                </a:solidFill>
                <a:latin typeface="Calibri Light" panose="020F0302020204030204"/>
              </a:rPr>
              <a:t>an </a:t>
            </a:r>
            <a:r>
              <a:rPr lang="en-GB" b="1" dirty="0">
                <a:solidFill>
                  <a:srgbClr val="7030A0"/>
                </a:solidFill>
                <a:latin typeface="Calibri Light" panose="020F0302020204030204"/>
              </a:rPr>
              <a:t>electric shock </a:t>
            </a:r>
            <a:r>
              <a:rPr lang="en-GB" dirty="0">
                <a:solidFill>
                  <a:srgbClr val="000000"/>
                </a:solidFill>
                <a:latin typeface="Calibri Light" panose="020F0302020204030204"/>
              </a:rPr>
              <a:t>to the heart to depolarize the myocardium and stop the uncoordinated contractions. </a:t>
            </a:r>
          </a:p>
          <a:p>
            <a:pPr lvl="0"/>
            <a:endParaRPr lang="en-GB" sz="600" dirty="0">
              <a:solidFill>
                <a:srgbClr val="000000"/>
              </a:solidFill>
              <a:latin typeface="Calibri Light" panose="020F0302020204030204"/>
            </a:endParaRPr>
          </a:p>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SA node can then resume normal function, and sinus rhythm can be restored.</a:t>
            </a:r>
          </a:p>
        </p:txBody>
      </p:sp>
      <p:sp>
        <p:nvSpPr>
          <p:cNvPr id="13" name="Tekstvak 12"/>
          <p:cNvSpPr txBox="1"/>
          <p:nvPr/>
        </p:nvSpPr>
        <p:spPr>
          <a:xfrm>
            <a:off x="8162109" y="5743642"/>
            <a:ext cx="3357394" cy="369332"/>
          </a:xfrm>
          <a:prstGeom prst="rect">
            <a:avLst/>
          </a:prstGeom>
          <a:noFill/>
        </p:spPr>
        <p:txBody>
          <a:bodyPr wrap="none" rtlCol="0">
            <a:spAutoFit/>
          </a:bodyPr>
          <a:lstStyle/>
          <a:p>
            <a:r>
              <a:rPr lang="en-US" dirty="0" smtClean="0">
                <a:latin typeface="+mj-lt"/>
              </a:rPr>
              <a:t>ECG during Ventricular Fibrillation</a:t>
            </a:r>
            <a:endParaRPr lang="en-US" dirty="0">
              <a:latin typeface="+mj-lt"/>
            </a:endParaRPr>
          </a:p>
        </p:txBody>
      </p:sp>
      <p:pic>
        <p:nvPicPr>
          <p:cNvPr id="16" name="Afbeelding 15"/>
          <p:cNvPicPr>
            <a:picLocks noChangeAspect="1"/>
          </p:cNvPicPr>
          <p:nvPr/>
        </p:nvPicPr>
        <p:blipFill>
          <a:blip r:embed="rId2"/>
          <a:stretch>
            <a:fillRect/>
          </a:stretch>
        </p:blipFill>
        <p:spPr>
          <a:xfrm>
            <a:off x="7913581" y="1591277"/>
            <a:ext cx="4347811" cy="4030589"/>
          </a:xfrm>
          <a:prstGeom prst="rect">
            <a:avLst/>
          </a:prstGeom>
        </p:spPr>
      </p:pic>
    </p:spTree>
    <p:extLst>
      <p:ext uri="{BB962C8B-B14F-4D97-AF65-F5344CB8AC3E}">
        <p14:creationId xmlns:p14="http://schemas.microsoft.com/office/powerpoint/2010/main" val="34239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1386717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sp>
        <p:nvSpPr>
          <p:cNvPr id="9" name="Rechthoek 8"/>
          <p:cNvSpPr/>
          <p:nvPr/>
        </p:nvSpPr>
        <p:spPr>
          <a:xfrm>
            <a:off x="476248" y="2247078"/>
            <a:ext cx="6659223" cy="1477328"/>
          </a:xfrm>
          <a:prstGeom prst="rect">
            <a:avLst/>
          </a:prstGeom>
        </p:spPr>
        <p:txBody>
          <a:bodyPr wrap="square">
            <a:spAutoFit/>
          </a:bodyPr>
          <a:lstStyle/>
          <a:p>
            <a:pPr lvl="0"/>
            <a:r>
              <a:rPr lang="en-GB" dirty="0" smtClean="0">
                <a:solidFill>
                  <a:srgbClr val="000000"/>
                </a:solidFill>
                <a:latin typeface="Calibri Light" panose="020F0302020204030204"/>
              </a:rPr>
              <a:t>It needs to be interpreted from an ECG whether a patient has shockable (abnormal) rhythm or not. Patients with </a:t>
            </a:r>
            <a:r>
              <a:rPr lang="en-GB" b="1" dirty="0" smtClean="0">
                <a:solidFill>
                  <a:srgbClr val="7030A0"/>
                </a:solidFill>
                <a:latin typeface="Calibri Light" panose="020F0302020204030204"/>
              </a:rPr>
              <a:t>shockable rhythms </a:t>
            </a:r>
            <a:r>
              <a:rPr lang="en-GB" dirty="0" smtClean="0">
                <a:solidFill>
                  <a:srgbClr val="000000"/>
                </a:solidFill>
                <a:latin typeface="Calibri Light" panose="020F0302020204030204"/>
              </a:rPr>
              <a:t>are almost always pulseless and unresponsive. Proper </a:t>
            </a:r>
            <a:r>
              <a:rPr lang="en-GB" dirty="0">
                <a:solidFill>
                  <a:srgbClr val="000000"/>
                </a:solidFill>
                <a:latin typeface="Calibri Light" panose="020F0302020204030204"/>
              </a:rPr>
              <a:t>ECG interpretation is crucial, as shocking a </a:t>
            </a:r>
            <a:r>
              <a:rPr lang="en-GB" dirty="0" smtClean="0">
                <a:solidFill>
                  <a:srgbClr val="000000"/>
                </a:solidFill>
                <a:latin typeface="Calibri Light" panose="020F0302020204030204"/>
              </a:rPr>
              <a:t>non-shockable </a:t>
            </a:r>
            <a:r>
              <a:rPr lang="en-GB" dirty="0">
                <a:solidFill>
                  <a:srgbClr val="000000"/>
                </a:solidFill>
                <a:latin typeface="Calibri Light" panose="020F0302020204030204"/>
              </a:rPr>
              <a:t>rhythm can cause the heart to suffer a more serious condition. </a:t>
            </a:r>
            <a:endParaRPr lang="en-US" dirty="0">
              <a:solidFill>
                <a:srgbClr val="000000"/>
              </a:solidFill>
              <a:latin typeface="Calibri Light" panose="020F0302020204030204"/>
            </a:endParaRPr>
          </a:p>
        </p:txBody>
      </p:sp>
      <p:sp>
        <p:nvSpPr>
          <p:cNvPr id="10" name="Rechthoek 9"/>
          <p:cNvSpPr/>
          <p:nvPr/>
        </p:nvSpPr>
        <p:spPr>
          <a:xfrm>
            <a:off x="476248" y="1406100"/>
            <a:ext cx="6659223" cy="646331"/>
          </a:xfrm>
          <a:prstGeom prst="rect">
            <a:avLst/>
          </a:prstGeom>
        </p:spPr>
        <p:txBody>
          <a:bodyPr wrap="square">
            <a:spAutoFit/>
          </a:bodyPr>
          <a:lstStyle/>
          <a:p>
            <a:pPr lvl="0"/>
            <a:r>
              <a:rPr lang="en-GB" dirty="0" smtClean="0">
                <a:solidFill>
                  <a:srgbClr val="000000"/>
                </a:solidFill>
                <a:latin typeface="Calibri Light" panose="020F0302020204030204"/>
              </a:rPr>
              <a:t>Next to </a:t>
            </a:r>
            <a:r>
              <a:rPr lang="en-GB" b="1" dirty="0" smtClean="0">
                <a:solidFill>
                  <a:srgbClr val="7030A0"/>
                </a:solidFill>
                <a:latin typeface="Calibri Light" panose="020F0302020204030204"/>
              </a:rPr>
              <a:t>ventricular </a:t>
            </a:r>
            <a:r>
              <a:rPr lang="en-GB" b="1" dirty="0">
                <a:solidFill>
                  <a:srgbClr val="7030A0"/>
                </a:solidFill>
                <a:latin typeface="Calibri Light" panose="020F0302020204030204"/>
              </a:rPr>
              <a:t>fibrillation </a:t>
            </a:r>
            <a:r>
              <a:rPr lang="en-GB" dirty="0">
                <a:solidFill>
                  <a:srgbClr val="000000"/>
                </a:solidFill>
                <a:latin typeface="Calibri Light" panose="020F0302020204030204"/>
              </a:rPr>
              <a:t>(</a:t>
            </a:r>
            <a:r>
              <a:rPr lang="en-GB" dirty="0" smtClean="0">
                <a:solidFill>
                  <a:srgbClr val="000000"/>
                </a:solidFill>
                <a:latin typeface="Calibri Light" panose="020F0302020204030204"/>
              </a:rPr>
              <a:t>VF), also some other heart conditions, such as </a:t>
            </a:r>
            <a:r>
              <a:rPr lang="en-GB" b="1" dirty="0" smtClean="0">
                <a:solidFill>
                  <a:srgbClr val="7030A0"/>
                </a:solidFill>
                <a:latin typeface="Calibri Light" panose="020F0302020204030204"/>
              </a:rPr>
              <a:t>rapid </a:t>
            </a:r>
            <a:r>
              <a:rPr lang="en-GB" b="1" dirty="0">
                <a:solidFill>
                  <a:srgbClr val="7030A0"/>
                </a:solidFill>
                <a:latin typeface="Calibri Light" panose="020F0302020204030204"/>
              </a:rPr>
              <a:t>ventricular tachycardia</a:t>
            </a:r>
            <a:r>
              <a:rPr lang="en-GB" dirty="0">
                <a:solidFill>
                  <a:srgbClr val="000000"/>
                </a:solidFill>
                <a:latin typeface="Calibri Light" panose="020F0302020204030204"/>
              </a:rPr>
              <a:t> (VT), can be corrected by a shock. </a:t>
            </a:r>
            <a:endParaRPr lang="en-US" dirty="0">
              <a:solidFill>
                <a:srgbClr val="000000"/>
              </a:solidFill>
              <a:latin typeface="Calibri Light" panose="020F0302020204030204"/>
            </a:endParaRPr>
          </a:p>
        </p:txBody>
      </p:sp>
      <p:pic>
        <p:nvPicPr>
          <p:cNvPr id="16" name="Afbeelding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130" y="3937513"/>
            <a:ext cx="6214183" cy="2237106"/>
          </a:xfrm>
          <a:prstGeom prst="rect">
            <a:avLst/>
          </a:prstGeom>
        </p:spPr>
      </p:pic>
      <p:grpSp>
        <p:nvGrpSpPr>
          <p:cNvPr id="5" name="Groep 4"/>
          <p:cNvGrpSpPr/>
          <p:nvPr/>
        </p:nvGrpSpPr>
        <p:grpSpPr>
          <a:xfrm>
            <a:off x="7606131" y="1284835"/>
            <a:ext cx="4215633" cy="4475331"/>
            <a:chOff x="7606131" y="1284835"/>
            <a:chExt cx="4215633" cy="4475331"/>
          </a:xfrm>
        </p:grpSpPr>
        <p:grpSp>
          <p:nvGrpSpPr>
            <p:cNvPr id="3" name="Groep 2"/>
            <p:cNvGrpSpPr/>
            <p:nvPr/>
          </p:nvGrpSpPr>
          <p:grpSpPr>
            <a:xfrm>
              <a:off x="7606131" y="1284835"/>
              <a:ext cx="4215633" cy="4475331"/>
              <a:chOff x="7589197" y="1292274"/>
              <a:chExt cx="4215633" cy="4475331"/>
            </a:xfrm>
          </p:grpSpPr>
          <p:sp>
            <p:nvSpPr>
              <p:cNvPr id="4" name="Rechthoek 3"/>
              <p:cNvSpPr/>
              <p:nvPr/>
            </p:nvSpPr>
            <p:spPr>
              <a:xfrm>
                <a:off x="7754881" y="4844275"/>
                <a:ext cx="3884264" cy="923330"/>
              </a:xfrm>
              <a:prstGeom prst="rect">
                <a:avLst/>
              </a:prstGeom>
            </p:spPr>
            <p:txBody>
              <a:bodyPr wrap="square">
                <a:spAutoFit/>
              </a:bodyPr>
              <a:lstStyle/>
              <a:p>
                <a:pPr lvl="0" algn="ctr"/>
                <a:r>
                  <a:rPr lang="en-GB" dirty="0" smtClean="0">
                    <a:solidFill>
                      <a:srgbClr val="000000"/>
                    </a:solidFill>
                    <a:latin typeface="Calibri Light" panose="020F0302020204030204"/>
                  </a:rPr>
                  <a:t>An </a:t>
                </a:r>
                <a:r>
                  <a:rPr lang="en-GB" dirty="0">
                    <a:solidFill>
                      <a:srgbClr val="000000"/>
                    </a:solidFill>
                    <a:latin typeface="Calibri Light" panose="020F0302020204030204"/>
                  </a:rPr>
                  <a:t>ECG monitor included with the unit is used to verify a shockable rhythm </a:t>
                </a:r>
                <a:endParaRPr lang="en-GB" dirty="0" smtClean="0">
                  <a:solidFill>
                    <a:srgbClr val="000000"/>
                  </a:solidFill>
                  <a:latin typeface="Calibri Light" panose="020F0302020204030204"/>
                </a:endParaRPr>
              </a:p>
              <a:p>
                <a:pPr lvl="0" algn="ctr"/>
                <a:r>
                  <a:rPr lang="en-GB" dirty="0" smtClean="0">
                    <a:solidFill>
                      <a:srgbClr val="000000"/>
                    </a:solidFill>
                    <a:latin typeface="Calibri Light" panose="020F0302020204030204"/>
                  </a:rPr>
                  <a:t>and </a:t>
                </a:r>
                <a:r>
                  <a:rPr lang="en-GB" dirty="0">
                    <a:solidFill>
                      <a:srgbClr val="000000"/>
                    </a:solidFill>
                    <a:latin typeface="Calibri Light" panose="020F0302020204030204"/>
                  </a:rPr>
                  <a:t>the effectiveness of treatment. </a:t>
                </a:r>
              </a:p>
            </p:txBody>
          </p:sp>
          <p:pic>
            <p:nvPicPr>
              <p:cNvPr id="17" name="Afbeelding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9197" y="1292274"/>
                <a:ext cx="4215633" cy="3433746"/>
              </a:xfrm>
              <a:prstGeom prst="rect">
                <a:avLst/>
              </a:prstGeom>
            </p:spPr>
          </p:pic>
        </p:grpSp>
        <p:cxnSp>
          <p:nvCxnSpPr>
            <p:cNvPr id="19" name="Rechte verbindingslijn met pijl 18"/>
            <p:cNvCxnSpPr/>
            <p:nvPr/>
          </p:nvCxnSpPr>
          <p:spPr>
            <a:xfrm flipV="1">
              <a:off x="8290561" y="2664823"/>
              <a:ext cx="261256" cy="2179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860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sp>
        <p:nvSpPr>
          <p:cNvPr id="3" name="Rechthoek 2"/>
          <p:cNvSpPr/>
          <p:nvPr/>
        </p:nvSpPr>
        <p:spPr>
          <a:xfrm>
            <a:off x="412130" y="1393825"/>
            <a:ext cx="10896911" cy="646331"/>
          </a:xfrm>
          <a:prstGeom prst="rect">
            <a:avLst/>
          </a:prstGeom>
        </p:spPr>
        <p:txBody>
          <a:bodyPr wrap="square">
            <a:spAutoFit/>
          </a:bodyPr>
          <a:lstStyle/>
          <a:p>
            <a:pPr algn="ctr"/>
            <a:r>
              <a:rPr lang="en-GB" dirty="0" smtClean="0">
                <a:latin typeface="+mj-lt"/>
              </a:rPr>
              <a:t>The </a:t>
            </a:r>
            <a:r>
              <a:rPr lang="en-GB" dirty="0">
                <a:latin typeface="+mj-lt"/>
              </a:rPr>
              <a:t>earlier defibrillation occurs, the better the chances for survival. </a:t>
            </a:r>
            <a:endParaRPr lang="en-GB" dirty="0" smtClean="0">
              <a:latin typeface="+mj-lt"/>
            </a:endParaRPr>
          </a:p>
          <a:p>
            <a:pPr algn="ctr"/>
            <a:r>
              <a:rPr lang="en-GB" dirty="0" smtClean="0">
                <a:latin typeface="+mj-lt"/>
              </a:rPr>
              <a:t>For </a:t>
            </a:r>
            <a:r>
              <a:rPr lang="en-GB" b="1" dirty="0">
                <a:solidFill>
                  <a:srgbClr val="7030A0"/>
                </a:solidFill>
                <a:latin typeface="+mj-lt"/>
              </a:rPr>
              <a:t>every minute </a:t>
            </a:r>
            <a:r>
              <a:rPr lang="en-GB" dirty="0">
                <a:latin typeface="+mj-lt"/>
              </a:rPr>
              <a:t>that passes after the onset of VF, the chance of survival decreases by </a:t>
            </a:r>
            <a:r>
              <a:rPr lang="en-GB" b="1" dirty="0">
                <a:solidFill>
                  <a:srgbClr val="7030A0"/>
                </a:solidFill>
                <a:latin typeface="+mj-lt"/>
              </a:rPr>
              <a:t>10</a:t>
            </a:r>
            <a:r>
              <a:rPr lang="en-GB" b="1" dirty="0" smtClean="0">
                <a:solidFill>
                  <a:srgbClr val="7030A0"/>
                </a:solidFill>
                <a:latin typeface="+mj-lt"/>
              </a:rPr>
              <a:t>%</a:t>
            </a:r>
            <a:r>
              <a:rPr lang="en-GB" dirty="0" smtClean="0">
                <a:latin typeface="+mj-lt"/>
              </a:rPr>
              <a:t>. </a:t>
            </a:r>
          </a:p>
        </p:txBody>
      </p:sp>
      <p:grpSp>
        <p:nvGrpSpPr>
          <p:cNvPr id="4" name="Groep 3"/>
          <p:cNvGrpSpPr/>
          <p:nvPr/>
        </p:nvGrpSpPr>
        <p:grpSpPr>
          <a:xfrm>
            <a:off x="412130" y="2238640"/>
            <a:ext cx="11286378" cy="3944344"/>
            <a:chOff x="361309" y="2219389"/>
            <a:chExt cx="11286378" cy="3944344"/>
          </a:xfrm>
        </p:grpSpPr>
        <p:sp>
          <p:nvSpPr>
            <p:cNvPr id="13" name="Rechthoek 12"/>
            <p:cNvSpPr/>
            <p:nvPr/>
          </p:nvSpPr>
          <p:spPr>
            <a:xfrm>
              <a:off x="361309" y="2219389"/>
              <a:ext cx="11286378" cy="646331"/>
            </a:xfrm>
            <a:prstGeom prst="rect">
              <a:avLst/>
            </a:prstGeom>
          </p:spPr>
          <p:txBody>
            <a:bodyPr wrap="square">
              <a:spAutoFit/>
            </a:bodyPr>
            <a:lstStyle/>
            <a:p>
              <a:pPr lvl="0"/>
              <a:r>
                <a:rPr lang="en-GB" dirty="0" smtClean="0">
                  <a:solidFill>
                    <a:srgbClr val="000000"/>
                  </a:solidFill>
                  <a:latin typeface="Calibri Light" panose="020F0302020204030204"/>
                </a:rPr>
                <a:t>The use of defibrillators is not restricted to hospitals. The </a:t>
              </a:r>
              <a:r>
                <a:rPr lang="en-GB" dirty="0">
                  <a:solidFill>
                    <a:srgbClr val="000000"/>
                  </a:solidFill>
                  <a:latin typeface="Calibri Light" panose="020F0302020204030204"/>
                </a:rPr>
                <a:t>portability of battery-powered defibrillator/monitors permits their use in any location where patients are at risk of </a:t>
              </a:r>
              <a:r>
                <a:rPr lang="en-GB" dirty="0" smtClean="0">
                  <a:solidFill>
                    <a:srgbClr val="000000"/>
                  </a:solidFill>
                  <a:latin typeface="Calibri Light" panose="020F0302020204030204"/>
                </a:rPr>
                <a:t>VF. This can include shopping centers, train stations, etc.  </a:t>
              </a:r>
              <a:endParaRPr lang="en-US" dirty="0">
                <a:solidFill>
                  <a:srgbClr val="000000"/>
                </a:solidFill>
                <a:latin typeface="Calibri Light" panose="020F0302020204030204"/>
              </a:endParaRPr>
            </a:p>
          </p:txBody>
        </p:sp>
        <p:pic>
          <p:nvPicPr>
            <p:cNvPr id="8" name="Afbeelding 7"/>
            <p:cNvPicPr>
              <a:picLocks noChangeAspect="1"/>
            </p:cNvPicPr>
            <p:nvPr/>
          </p:nvPicPr>
          <p:blipFill>
            <a:blip r:embed="rId2"/>
            <a:stretch>
              <a:fillRect/>
            </a:stretch>
          </p:blipFill>
          <p:spPr>
            <a:xfrm>
              <a:off x="6554852" y="3103097"/>
              <a:ext cx="4754189" cy="3060636"/>
            </a:xfrm>
            <a:prstGeom prst="rect">
              <a:avLst/>
            </a:prstGeom>
          </p:spPr>
        </p:pic>
        <p:pic>
          <p:nvPicPr>
            <p:cNvPr id="12" name="Afbeelding 11"/>
            <p:cNvPicPr>
              <a:picLocks noChangeAspect="1"/>
            </p:cNvPicPr>
            <p:nvPr/>
          </p:nvPicPr>
          <p:blipFill>
            <a:blip r:embed="rId3"/>
            <a:stretch>
              <a:fillRect/>
            </a:stretch>
          </p:blipFill>
          <p:spPr>
            <a:xfrm>
              <a:off x="545693" y="3103097"/>
              <a:ext cx="4268782" cy="3060636"/>
            </a:xfrm>
            <a:prstGeom prst="rect">
              <a:avLst/>
            </a:prstGeom>
          </p:spPr>
        </p:pic>
      </p:grpSp>
    </p:spTree>
    <p:extLst>
      <p:ext uri="{BB962C8B-B14F-4D97-AF65-F5344CB8AC3E}">
        <p14:creationId xmlns:p14="http://schemas.microsoft.com/office/powerpoint/2010/main" val="162858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Operation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sp>
        <p:nvSpPr>
          <p:cNvPr id="3" name="Rechthoek 2"/>
          <p:cNvSpPr/>
          <p:nvPr/>
        </p:nvSpPr>
        <p:spPr>
          <a:xfrm>
            <a:off x="476249" y="1542717"/>
            <a:ext cx="10313899" cy="1323439"/>
          </a:xfrm>
          <a:prstGeom prst="rect">
            <a:avLst/>
          </a:prstGeom>
        </p:spPr>
        <p:txBody>
          <a:bodyPr wrap="square">
            <a:spAutoFit/>
          </a:bodyPr>
          <a:lstStyle/>
          <a:p>
            <a:r>
              <a:rPr lang="en-GB" sz="2000" dirty="0" smtClean="0">
                <a:latin typeface="+mj-lt"/>
              </a:rPr>
              <a:t>Defibrillators </a:t>
            </a:r>
            <a:r>
              <a:rPr lang="en-GB" sz="2000" dirty="0">
                <a:latin typeface="+mj-lt"/>
              </a:rPr>
              <a:t>typically have three basic modes of operation: </a:t>
            </a:r>
            <a:endParaRPr lang="en-GB" sz="2000" dirty="0" smtClean="0">
              <a:latin typeface="+mj-lt"/>
            </a:endParaRPr>
          </a:p>
          <a:p>
            <a:pPr marL="800100" lvl="1" indent="-342900">
              <a:buFont typeface="Arial" panose="020B0604020202020204" pitchFamily="34" charset="0"/>
              <a:buChar char="•"/>
            </a:pPr>
            <a:r>
              <a:rPr lang="en-GB" sz="2000" b="1" dirty="0" smtClean="0">
                <a:solidFill>
                  <a:srgbClr val="7030A0"/>
                </a:solidFill>
                <a:latin typeface="+mj-lt"/>
              </a:rPr>
              <a:t>external </a:t>
            </a:r>
            <a:r>
              <a:rPr lang="en-GB" sz="2000" b="1" dirty="0">
                <a:solidFill>
                  <a:srgbClr val="7030A0"/>
                </a:solidFill>
                <a:latin typeface="+mj-lt"/>
              </a:rPr>
              <a:t>defibrillation</a:t>
            </a:r>
            <a:r>
              <a:rPr lang="en-GB" sz="2000" dirty="0">
                <a:latin typeface="+mj-lt"/>
              </a:rPr>
              <a:t>, </a:t>
            </a:r>
            <a:endParaRPr lang="en-GB" sz="2000" dirty="0" smtClean="0">
              <a:latin typeface="+mj-lt"/>
            </a:endParaRPr>
          </a:p>
          <a:p>
            <a:pPr marL="800100" lvl="1" indent="-342900">
              <a:buFont typeface="Arial" panose="020B0604020202020204" pitchFamily="34" charset="0"/>
              <a:buChar char="•"/>
            </a:pPr>
            <a:r>
              <a:rPr lang="en-GB" sz="2000" b="1" dirty="0" smtClean="0">
                <a:solidFill>
                  <a:srgbClr val="7030A0"/>
                </a:solidFill>
                <a:latin typeface="+mj-lt"/>
              </a:rPr>
              <a:t>internal defibrillation,</a:t>
            </a:r>
          </a:p>
          <a:p>
            <a:pPr marL="800100" lvl="1" indent="-342900">
              <a:buFont typeface="Arial" panose="020B0604020202020204" pitchFamily="34" charset="0"/>
              <a:buChar char="•"/>
            </a:pPr>
            <a:r>
              <a:rPr lang="en-GB" sz="2000" b="1" dirty="0" smtClean="0">
                <a:solidFill>
                  <a:srgbClr val="7030A0"/>
                </a:solidFill>
                <a:latin typeface="+mj-lt"/>
              </a:rPr>
              <a:t>synchronized cardioversion</a:t>
            </a:r>
            <a:endParaRPr lang="en-US" sz="2000" dirty="0">
              <a:latin typeface="+mj-lt"/>
            </a:endParaRP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6000" y="1473130"/>
            <a:ext cx="4273471" cy="1567864"/>
          </a:xfrm>
          <a:prstGeom prst="rect">
            <a:avLst/>
          </a:prstGeom>
        </p:spPr>
      </p:pic>
      <p:sp>
        <p:nvSpPr>
          <p:cNvPr id="6" name="Rechthoek 5"/>
          <p:cNvSpPr/>
          <p:nvPr/>
        </p:nvSpPr>
        <p:spPr>
          <a:xfrm>
            <a:off x="476249" y="3157413"/>
            <a:ext cx="5603416" cy="2431435"/>
          </a:xfrm>
          <a:prstGeom prst="rect">
            <a:avLst/>
          </a:prstGeom>
        </p:spPr>
        <p:txBody>
          <a:bodyPr wrap="square">
            <a:spAutoFit/>
          </a:bodyPr>
          <a:lstStyle/>
          <a:p>
            <a:pPr lvl="0"/>
            <a:r>
              <a:rPr lang="en-GB" sz="2000" dirty="0">
                <a:solidFill>
                  <a:srgbClr val="000000"/>
                </a:solidFill>
                <a:latin typeface="Calibri Light" panose="020F0302020204030204"/>
              </a:rPr>
              <a:t>The electrical energy discharged to the patient in each mode is provided by a </a:t>
            </a:r>
            <a:r>
              <a:rPr lang="en-GB" sz="2000" b="1" dirty="0">
                <a:solidFill>
                  <a:srgbClr val="7030A0"/>
                </a:solidFill>
                <a:latin typeface="Calibri Light" panose="020F0302020204030204"/>
              </a:rPr>
              <a:t>large capacitor </a:t>
            </a:r>
            <a:r>
              <a:rPr lang="en-GB" sz="2000" dirty="0">
                <a:solidFill>
                  <a:srgbClr val="000000"/>
                </a:solidFill>
                <a:latin typeface="Calibri Light" panose="020F0302020204030204"/>
              </a:rPr>
              <a:t>that is charged over a period of several seconds by rechargeable batteries or by line power. </a:t>
            </a:r>
            <a:endParaRPr lang="en-GB" sz="2000" dirty="0" smtClean="0">
              <a:solidFill>
                <a:srgbClr val="000000"/>
              </a:solidFill>
              <a:latin typeface="Calibri Light" panose="020F0302020204030204"/>
            </a:endParaRPr>
          </a:p>
          <a:p>
            <a:pPr lvl="0"/>
            <a:endParaRPr lang="en-GB" sz="1100" dirty="0">
              <a:solidFill>
                <a:srgbClr val="000000"/>
              </a:solidFill>
              <a:latin typeface="Calibri Light" panose="020F0302020204030204"/>
            </a:endParaRPr>
          </a:p>
          <a:p>
            <a:pPr lvl="0"/>
            <a:r>
              <a:rPr lang="en-GB" sz="2000" dirty="0" smtClean="0">
                <a:solidFill>
                  <a:srgbClr val="000000"/>
                </a:solidFill>
                <a:latin typeface="Calibri Light" panose="020F0302020204030204"/>
              </a:rPr>
              <a:t>An </a:t>
            </a:r>
            <a:r>
              <a:rPr lang="en-GB" sz="2000" dirty="0">
                <a:solidFill>
                  <a:srgbClr val="000000"/>
                </a:solidFill>
                <a:latin typeface="Calibri Light" panose="020F0302020204030204"/>
              </a:rPr>
              <a:t>audible and/or visible </a:t>
            </a:r>
            <a:r>
              <a:rPr lang="en-GB" sz="2000" b="1" dirty="0">
                <a:solidFill>
                  <a:srgbClr val="7030A0"/>
                </a:solidFill>
                <a:latin typeface="Calibri Light" panose="020F0302020204030204"/>
              </a:rPr>
              <a:t>indicator</a:t>
            </a:r>
            <a:r>
              <a:rPr lang="en-GB" sz="2000" dirty="0">
                <a:solidFill>
                  <a:srgbClr val="000000"/>
                </a:solidFill>
                <a:latin typeface="Calibri Light" panose="020F0302020204030204"/>
              </a:rPr>
              <a:t> on the defibrillator informs the operator when the capacitor is charged and </a:t>
            </a:r>
            <a:r>
              <a:rPr lang="en-GB" sz="2000" b="1" dirty="0">
                <a:solidFill>
                  <a:srgbClr val="7030A0"/>
                </a:solidFill>
                <a:latin typeface="Calibri Light" panose="020F0302020204030204"/>
              </a:rPr>
              <a:t>the device is ready for discharge</a:t>
            </a:r>
            <a:r>
              <a:rPr lang="en-GB" sz="2000" dirty="0">
                <a:solidFill>
                  <a:srgbClr val="000000"/>
                </a:solidFill>
                <a:latin typeface="Calibri Light" panose="020F0302020204030204"/>
              </a:rPr>
              <a:t>.</a:t>
            </a:r>
            <a:endParaRPr lang="en-US" sz="2000" dirty="0">
              <a:solidFill>
                <a:srgbClr val="000000"/>
              </a:solidFill>
              <a:latin typeface="Calibri Light" panose="020F0302020204030204"/>
            </a:endParaRPr>
          </a:p>
        </p:txBody>
      </p:sp>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6000" y="3255597"/>
            <a:ext cx="4273471" cy="3036096"/>
          </a:xfrm>
          <a:prstGeom prst="rect">
            <a:avLst/>
          </a:prstGeom>
        </p:spPr>
      </p:pic>
    </p:spTree>
    <p:extLst>
      <p:ext uri="{BB962C8B-B14F-4D97-AF65-F5344CB8AC3E}">
        <p14:creationId xmlns:p14="http://schemas.microsoft.com/office/powerpoint/2010/main" val="432992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ep 15"/>
          <p:cNvGrpSpPr/>
          <p:nvPr/>
        </p:nvGrpSpPr>
        <p:grpSpPr>
          <a:xfrm>
            <a:off x="300217" y="3975748"/>
            <a:ext cx="8327316" cy="2162624"/>
            <a:chOff x="300217" y="3975748"/>
            <a:chExt cx="8327316" cy="2162624"/>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t="10720"/>
            <a:stretch/>
          </p:blipFill>
          <p:spPr>
            <a:xfrm>
              <a:off x="300217" y="4004733"/>
              <a:ext cx="2389831" cy="2133639"/>
            </a:xfrm>
            <a:prstGeom prst="rect">
              <a:avLst/>
            </a:prstGeom>
          </p:spPr>
        </p:pic>
        <p:sp>
          <p:nvSpPr>
            <p:cNvPr id="13" name="Rechthoek 12"/>
            <p:cNvSpPr/>
            <p:nvPr/>
          </p:nvSpPr>
          <p:spPr>
            <a:xfrm>
              <a:off x="2985996" y="3975748"/>
              <a:ext cx="5641537" cy="923330"/>
            </a:xfrm>
            <a:prstGeom prst="rect">
              <a:avLst/>
            </a:prstGeom>
          </p:spPr>
          <p:txBody>
            <a:bodyPr wrap="square">
              <a:spAutoFit/>
            </a:bodyPr>
            <a:lstStyle/>
            <a:p>
              <a:pPr lvl="0"/>
              <a:r>
                <a:rPr lang="en-GB" dirty="0">
                  <a:solidFill>
                    <a:srgbClr val="000000"/>
                  </a:solidFill>
                  <a:latin typeface="Calibri Light" panose="020F0302020204030204"/>
                </a:rPr>
                <a:t>Disposable defibrillation electrodes, which </a:t>
              </a:r>
              <a:r>
                <a:rPr lang="en-GB" dirty="0" smtClean="0">
                  <a:solidFill>
                    <a:srgbClr val="000000"/>
                  </a:solidFill>
                  <a:latin typeface="Calibri Light" panose="020F0302020204030204"/>
                </a:rPr>
                <a:t>stick </a:t>
              </a:r>
              <a:r>
                <a:rPr lang="en-GB" dirty="0">
                  <a:solidFill>
                    <a:srgbClr val="000000"/>
                  </a:solidFill>
                  <a:latin typeface="Calibri Light" panose="020F0302020204030204"/>
                </a:rPr>
                <a:t>to the patient’s skin and connect to the defibrillator through a reusable cable, can be used as an alternative to paddles. </a:t>
              </a:r>
            </a:p>
          </p:txBody>
        </p:sp>
        <p:sp>
          <p:nvSpPr>
            <p:cNvPr id="6" name="PIJL-LINKS 5"/>
            <p:cNvSpPr/>
            <p:nvPr/>
          </p:nvSpPr>
          <p:spPr>
            <a:xfrm>
              <a:off x="2556548" y="4356010"/>
              <a:ext cx="429448" cy="2455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12130"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Operation: external defibrillation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sp>
        <p:nvSpPr>
          <p:cNvPr id="5" name="Rechthoek 4"/>
          <p:cNvSpPr/>
          <p:nvPr/>
        </p:nvSpPr>
        <p:spPr>
          <a:xfrm>
            <a:off x="388766" y="1340941"/>
            <a:ext cx="7900101" cy="2616101"/>
          </a:xfrm>
          <a:prstGeom prst="rect">
            <a:avLst/>
          </a:prstGeom>
        </p:spPr>
        <p:txBody>
          <a:bodyPr wrap="square">
            <a:spAutoFit/>
          </a:bodyPr>
          <a:lstStyle/>
          <a:p>
            <a:pPr lvl="0"/>
            <a:r>
              <a:rPr lang="en-GB" dirty="0" smtClean="0">
                <a:solidFill>
                  <a:srgbClr val="000000"/>
                </a:solidFill>
                <a:latin typeface="Calibri Light" panose="020F0302020204030204"/>
              </a:rPr>
              <a:t>For </a:t>
            </a:r>
            <a:r>
              <a:rPr lang="en-GB" dirty="0">
                <a:solidFill>
                  <a:srgbClr val="000000"/>
                </a:solidFill>
                <a:latin typeface="Calibri Light" panose="020F0302020204030204"/>
              </a:rPr>
              <a:t>external defibrillation, the operator typically applies the paddles </a:t>
            </a:r>
            <a:r>
              <a:rPr lang="en-GB" dirty="0" smtClean="0">
                <a:solidFill>
                  <a:srgbClr val="000000"/>
                </a:solidFill>
                <a:latin typeface="Calibri Light" panose="020F0302020204030204"/>
              </a:rPr>
              <a:t>firmly to </a:t>
            </a:r>
            <a:r>
              <a:rPr lang="en-GB" dirty="0">
                <a:solidFill>
                  <a:srgbClr val="000000"/>
                </a:solidFill>
                <a:latin typeface="Calibri Light" panose="020F0302020204030204"/>
              </a:rPr>
              <a:t>the patient’s chest and discharges the defibrillator by simultaneously pressing two discharge buttons (one button on each paddle). </a:t>
            </a:r>
            <a:endParaRPr lang="en-GB" dirty="0" smtClean="0">
              <a:solidFill>
                <a:srgbClr val="000000"/>
              </a:solidFill>
              <a:latin typeface="Calibri Light" panose="020F0302020204030204"/>
            </a:endParaRPr>
          </a:p>
          <a:p>
            <a:pPr lvl="0"/>
            <a:endParaRPr lang="en-GB" sz="1000" dirty="0">
              <a:solidFill>
                <a:srgbClr val="000000"/>
              </a:solidFill>
              <a:latin typeface="Calibri Light" panose="020F0302020204030204"/>
            </a:endParaRPr>
          </a:p>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electrical discharge, which lasts </a:t>
            </a:r>
            <a:r>
              <a:rPr lang="en-GB" b="1" dirty="0">
                <a:solidFill>
                  <a:srgbClr val="7030A0"/>
                </a:solidFill>
                <a:latin typeface="Calibri Light" panose="020F0302020204030204"/>
              </a:rPr>
              <a:t>less than 20 </a:t>
            </a:r>
            <a:r>
              <a:rPr lang="en-GB" b="1" dirty="0" smtClean="0">
                <a:solidFill>
                  <a:srgbClr val="7030A0"/>
                </a:solidFill>
                <a:latin typeface="Calibri Light" panose="020F0302020204030204"/>
              </a:rPr>
              <a:t>milliseconds</a:t>
            </a:r>
            <a:r>
              <a:rPr lang="en-GB" dirty="0" smtClean="0">
                <a:solidFill>
                  <a:srgbClr val="000000"/>
                </a:solidFill>
                <a:latin typeface="Calibri Light" panose="020F0302020204030204"/>
              </a:rPr>
              <a:t>, </a:t>
            </a:r>
            <a:r>
              <a:rPr lang="en-GB" dirty="0">
                <a:solidFill>
                  <a:srgbClr val="000000"/>
                </a:solidFill>
                <a:latin typeface="Calibri Light" panose="020F0302020204030204"/>
              </a:rPr>
              <a:t>delivers a high-voltage shock of approximately </a:t>
            </a:r>
            <a:r>
              <a:rPr lang="en-GB" b="1" dirty="0">
                <a:solidFill>
                  <a:srgbClr val="7030A0"/>
                </a:solidFill>
                <a:latin typeface="Calibri Light" panose="020F0302020204030204"/>
              </a:rPr>
              <a:t>2,000 to 4,000 </a:t>
            </a:r>
            <a:r>
              <a:rPr lang="en-GB" b="1" dirty="0" smtClean="0">
                <a:solidFill>
                  <a:srgbClr val="7030A0"/>
                </a:solidFill>
                <a:latin typeface="Calibri Light" panose="020F0302020204030204"/>
              </a:rPr>
              <a:t>Volts</a:t>
            </a:r>
            <a:r>
              <a:rPr lang="en-GB" dirty="0" smtClean="0">
                <a:solidFill>
                  <a:srgbClr val="000000"/>
                </a:solidFill>
                <a:latin typeface="Calibri Light" panose="020F0302020204030204"/>
              </a:rPr>
              <a:t> </a:t>
            </a:r>
            <a:r>
              <a:rPr lang="en-GB" dirty="0">
                <a:solidFill>
                  <a:srgbClr val="000000"/>
                </a:solidFill>
                <a:latin typeface="Calibri Light" panose="020F0302020204030204"/>
              </a:rPr>
              <a:t>to the </a:t>
            </a:r>
            <a:r>
              <a:rPr lang="en-GB" dirty="0" smtClean="0">
                <a:solidFill>
                  <a:srgbClr val="000000"/>
                </a:solidFill>
                <a:latin typeface="Calibri Light" panose="020F0302020204030204"/>
              </a:rPr>
              <a:t>patient.</a:t>
            </a:r>
          </a:p>
          <a:p>
            <a:pPr lvl="0"/>
            <a:endParaRPr lang="en-GB" sz="1000" dirty="0">
              <a:solidFill>
                <a:srgbClr val="000000"/>
              </a:solidFill>
              <a:latin typeface="Calibri Light" panose="020F0302020204030204"/>
            </a:endParaRPr>
          </a:p>
          <a:p>
            <a:pPr lvl="0"/>
            <a:r>
              <a:rPr lang="en-GB" b="1" dirty="0" smtClean="0">
                <a:solidFill>
                  <a:srgbClr val="7030A0"/>
                </a:solidFill>
                <a:latin typeface="Calibri Light" panose="020F0302020204030204"/>
              </a:rPr>
              <a:t>Gels</a:t>
            </a:r>
            <a:r>
              <a:rPr lang="en-GB" dirty="0">
                <a:solidFill>
                  <a:srgbClr val="000000"/>
                </a:solidFill>
                <a:latin typeface="Calibri Light" panose="020F0302020204030204"/>
              </a:rPr>
              <a:t>, pastes, or disposable defibrillation pads are used to improve </a:t>
            </a:r>
            <a:r>
              <a:rPr lang="en-GB" b="1" dirty="0">
                <a:solidFill>
                  <a:srgbClr val="7030A0"/>
                </a:solidFill>
                <a:latin typeface="Calibri Light" panose="020F0302020204030204"/>
              </a:rPr>
              <a:t>conductivity</a:t>
            </a:r>
            <a:r>
              <a:rPr lang="en-GB" dirty="0">
                <a:solidFill>
                  <a:srgbClr val="000000"/>
                </a:solidFill>
                <a:latin typeface="Calibri Light" panose="020F0302020204030204"/>
              </a:rPr>
              <a:t> between the paddles and the chest. The </a:t>
            </a:r>
            <a:r>
              <a:rPr lang="en-GB" b="1" dirty="0">
                <a:solidFill>
                  <a:srgbClr val="7030A0"/>
                </a:solidFill>
                <a:latin typeface="Calibri Light" panose="020F0302020204030204"/>
              </a:rPr>
              <a:t>paddle handles are well insulated</a:t>
            </a:r>
            <a:r>
              <a:rPr lang="en-GB" dirty="0">
                <a:solidFill>
                  <a:srgbClr val="000000"/>
                </a:solidFill>
                <a:latin typeface="Calibri Light" panose="020F0302020204030204"/>
              </a:rPr>
              <a:t> to protect the operator from shock. </a:t>
            </a:r>
            <a:endParaRPr lang="en-US" dirty="0">
              <a:solidFill>
                <a:srgbClr val="000000"/>
              </a:solidFill>
              <a:latin typeface="Calibri Light" panose="020F0302020204030204"/>
            </a:endParaRPr>
          </a:p>
        </p:txBody>
      </p:sp>
      <p:pic>
        <p:nvPicPr>
          <p:cNvPr id="12" name="Afbeelding 11"/>
          <p:cNvPicPr>
            <a:picLocks noChangeAspect="1"/>
          </p:cNvPicPr>
          <p:nvPr/>
        </p:nvPicPr>
        <p:blipFill rotWithShape="1">
          <a:blip r:embed="rId3" cstate="email">
            <a:extLst>
              <a:ext uri="{28A0092B-C50C-407E-A947-70E740481C1C}">
                <a14:useLocalDpi xmlns:a14="http://schemas.microsoft.com/office/drawing/2010/main"/>
              </a:ext>
            </a:extLst>
          </a:blip>
          <a:srcRect b="8837"/>
          <a:stretch/>
        </p:blipFill>
        <p:spPr>
          <a:xfrm>
            <a:off x="8377416" y="1374861"/>
            <a:ext cx="3024988" cy="1934477"/>
          </a:xfrm>
          <a:prstGeom prst="rect">
            <a:avLst/>
          </a:prstGeom>
        </p:spPr>
      </p:pic>
      <p:grpSp>
        <p:nvGrpSpPr>
          <p:cNvPr id="17" name="Groep 16"/>
          <p:cNvGrpSpPr/>
          <p:nvPr/>
        </p:nvGrpSpPr>
        <p:grpSpPr>
          <a:xfrm>
            <a:off x="3338754" y="4356010"/>
            <a:ext cx="8063650" cy="1714500"/>
            <a:chOff x="3338754" y="4481238"/>
            <a:chExt cx="8063650" cy="1714500"/>
          </a:xfrm>
        </p:grpSpPr>
        <p:pic>
          <p:nvPicPr>
            <p:cNvPr id="8" name="Afbeelding 7"/>
            <p:cNvPicPr>
              <a:picLocks noChangeAspect="1"/>
            </p:cNvPicPr>
            <p:nvPr/>
          </p:nvPicPr>
          <p:blipFill>
            <a:blip r:embed="rId4"/>
            <a:stretch>
              <a:fillRect/>
            </a:stretch>
          </p:blipFill>
          <p:spPr>
            <a:xfrm>
              <a:off x="9116404" y="4481238"/>
              <a:ext cx="2286000" cy="1714500"/>
            </a:xfrm>
            <a:prstGeom prst="rect">
              <a:avLst/>
            </a:prstGeom>
          </p:spPr>
        </p:pic>
        <p:sp>
          <p:nvSpPr>
            <p:cNvPr id="9" name="Rechthoek 8"/>
            <p:cNvSpPr/>
            <p:nvPr/>
          </p:nvSpPr>
          <p:spPr>
            <a:xfrm>
              <a:off x="3338754" y="5182500"/>
              <a:ext cx="5524156" cy="923330"/>
            </a:xfrm>
            <a:prstGeom prst="rect">
              <a:avLst/>
            </a:prstGeom>
          </p:spPr>
          <p:txBody>
            <a:bodyPr wrap="square">
              <a:spAutoFit/>
            </a:bodyPr>
            <a:lstStyle/>
            <a:p>
              <a:pPr lvl="0"/>
              <a:r>
                <a:rPr lang="en-GB" dirty="0">
                  <a:solidFill>
                    <a:srgbClr val="000000"/>
                  </a:solidFill>
                  <a:latin typeface="Calibri Light" panose="020F0302020204030204"/>
                </a:rPr>
                <a:t>Paddle types used for external defibrillation include standard adult </a:t>
              </a:r>
              <a:r>
                <a:rPr lang="en-GB" dirty="0" smtClean="0">
                  <a:solidFill>
                    <a:srgbClr val="000000"/>
                  </a:solidFill>
                  <a:latin typeface="Calibri Light" panose="020F0302020204030204"/>
                </a:rPr>
                <a:t>(13 cm) and </a:t>
              </a:r>
              <a:r>
                <a:rPr lang="en-GB" dirty="0">
                  <a:solidFill>
                    <a:srgbClr val="000000"/>
                  </a:solidFill>
                  <a:latin typeface="Calibri Light" panose="020F0302020204030204"/>
                </a:rPr>
                <a:t>pediatric handheld </a:t>
              </a:r>
              <a:r>
                <a:rPr lang="en-GB" dirty="0" smtClean="0">
                  <a:solidFill>
                    <a:srgbClr val="000000"/>
                  </a:solidFill>
                  <a:latin typeface="Calibri Light" panose="020F0302020204030204"/>
                </a:rPr>
                <a:t>paddles which have </a:t>
              </a:r>
              <a:r>
                <a:rPr lang="en-GB" dirty="0">
                  <a:solidFill>
                    <a:srgbClr val="000000"/>
                  </a:solidFill>
                  <a:latin typeface="Calibri Light" panose="020F0302020204030204"/>
                </a:rPr>
                <a:t>typically 4.5 cm </a:t>
              </a:r>
              <a:r>
                <a:rPr lang="en-GB" dirty="0" smtClean="0">
                  <a:solidFill>
                    <a:srgbClr val="000000"/>
                  </a:solidFill>
                  <a:latin typeface="Calibri Light" panose="020F0302020204030204"/>
                </a:rPr>
                <a:t>diameter</a:t>
              </a:r>
              <a:endParaRPr lang="en-US" dirty="0">
                <a:solidFill>
                  <a:srgbClr val="000000"/>
                </a:solidFill>
                <a:latin typeface="Calibri Light" panose="020F0302020204030204"/>
              </a:endParaRPr>
            </a:p>
          </p:txBody>
        </p:sp>
        <p:sp>
          <p:nvSpPr>
            <p:cNvPr id="4" name="PIJL-RECHTS 3"/>
            <p:cNvSpPr/>
            <p:nvPr/>
          </p:nvSpPr>
          <p:spPr>
            <a:xfrm>
              <a:off x="8627533" y="5457183"/>
              <a:ext cx="488870" cy="240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5762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Operation: internal defibrillation </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sp>
        <p:nvSpPr>
          <p:cNvPr id="8" name="Rechthoek 7"/>
          <p:cNvSpPr/>
          <p:nvPr/>
        </p:nvSpPr>
        <p:spPr>
          <a:xfrm>
            <a:off x="467704" y="1967516"/>
            <a:ext cx="7377203" cy="2031325"/>
          </a:xfrm>
          <a:prstGeom prst="rect">
            <a:avLst/>
          </a:prstGeom>
        </p:spPr>
        <p:txBody>
          <a:bodyPr wrap="square">
            <a:spAutoFit/>
          </a:bodyPr>
          <a:lstStyle/>
          <a:p>
            <a:pPr lvl="0"/>
            <a:r>
              <a:rPr lang="en-GB" dirty="0" smtClean="0">
                <a:solidFill>
                  <a:srgbClr val="000000"/>
                </a:solidFill>
                <a:latin typeface="Calibri Light" panose="020F0302020204030204"/>
              </a:rPr>
              <a:t>For </a:t>
            </a:r>
            <a:r>
              <a:rPr lang="en-GB" b="1" dirty="0">
                <a:solidFill>
                  <a:srgbClr val="7030A0"/>
                </a:solidFill>
                <a:latin typeface="Calibri Light" panose="020F0302020204030204"/>
              </a:rPr>
              <a:t>internal defibrillation </a:t>
            </a:r>
            <a:r>
              <a:rPr lang="en-GB" dirty="0">
                <a:solidFill>
                  <a:srgbClr val="000000"/>
                </a:solidFill>
                <a:latin typeface="Calibri Light" panose="020F0302020204030204"/>
              </a:rPr>
              <a:t>in which the energy is delivered directly to the </a:t>
            </a:r>
            <a:r>
              <a:rPr lang="en-GB" b="1" dirty="0">
                <a:solidFill>
                  <a:srgbClr val="7030A0"/>
                </a:solidFill>
                <a:latin typeface="Calibri Light" panose="020F0302020204030204"/>
              </a:rPr>
              <a:t>exposed heart </a:t>
            </a:r>
            <a:r>
              <a:rPr lang="en-GB" dirty="0">
                <a:solidFill>
                  <a:srgbClr val="000000"/>
                </a:solidFill>
                <a:latin typeface="Calibri Light" panose="020F0302020204030204"/>
              </a:rPr>
              <a:t>(e.g., during open-heart surgery), all defibrillators are designed to limit the maximum output energy to </a:t>
            </a:r>
            <a:r>
              <a:rPr lang="en-GB" b="1" dirty="0">
                <a:solidFill>
                  <a:srgbClr val="7030A0"/>
                </a:solidFill>
                <a:latin typeface="Calibri Light" panose="020F0302020204030204"/>
              </a:rPr>
              <a:t>50 </a:t>
            </a:r>
            <a:r>
              <a:rPr lang="en-GB" b="1" dirty="0" smtClean="0">
                <a:solidFill>
                  <a:srgbClr val="7030A0"/>
                </a:solidFill>
                <a:latin typeface="Calibri Light" panose="020F0302020204030204"/>
              </a:rPr>
              <a:t>Joules </a:t>
            </a:r>
            <a:r>
              <a:rPr lang="en-GB" dirty="0">
                <a:solidFill>
                  <a:srgbClr val="000000"/>
                </a:solidFill>
                <a:latin typeface="Calibri Light" panose="020F0302020204030204"/>
              </a:rPr>
              <a:t>(J) to prevent injury to the heart muscle. </a:t>
            </a:r>
            <a:endParaRPr lang="en-GB" dirty="0" smtClean="0">
              <a:solidFill>
                <a:srgbClr val="000000"/>
              </a:solidFill>
              <a:latin typeface="Calibri Light" panose="020F0302020204030204"/>
            </a:endParaRPr>
          </a:p>
          <a:p>
            <a:pPr lvl="0"/>
            <a:endParaRPr lang="en-GB" dirty="0">
              <a:solidFill>
                <a:srgbClr val="000000"/>
              </a:solidFill>
              <a:latin typeface="Calibri Light" panose="020F0302020204030204"/>
            </a:endParaRPr>
          </a:p>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paddles used for this purpose are smaller (about 50 mm in diameter), slightly concave, and designed to withstand normal hospital </a:t>
            </a:r>
            <a:r>
              <a:rPr lang="en-GB" dirty="0" smtClean="0">
                <a:solidFill>
                  <a:srgbClr val="000000"/>
                </a:solidFill>
                <a:latin typeface="Calibri Light" panose="020F0302020204030204"/>
              </a:rPr>
              <a:t>sterilization</a:t>
            </a:r>
            <a:r>
              <a:rPr lang="en-GB" dirty="0">
                <a:solidFill>
                  <a:srgbClr val="000000"/>
                </a:solidFill>
                <a:latin typeface="Calibri Light" panose="020F0302020204030204"/>
              </a:rPr>
              <a:t>.</a:t>
            </a:r>
            <a:endParaRPr lang="en-US" dirty="0">
              <a:solidFill>
                <a:srgbClr val="000000"/>
              </a:solidFill>
              <a:latin typeface="Calibri Light" panose="020F0302020204030204"/>
            </a:endParaRPr>
          </a:p>
        </p:txBody>
      </p:sp>
      <p:pic>
        <p:nvPicPr>
          <p:cNvPr id="10" name="Afbeelding 9"/>
          <p:cNvPicPr>
            <a:picLocks noChangeAspect="1"/>
          </p:cNvPicPr>
          <p:nvPr/>
        </p:nvPicPr>
        <p:blipFill rotWithShape="1">
          <a:blip r:embed="rId2" cstate="email">
            <a:extLst>
              <a:ext uri="{28A0092B-C50C-407E-A947-70E740481C1C}">
                <a14:useLocalDpi xmlns:a14="http://schemas.microsoft.com/office/drawing/2010/main"/>
              </a:ext>
            </a:extLst>
          </a:blip>
          <a:srcRect l="18667" r="16453"/>
          <a:stretch/>
        </p:blipFill>
        <p:spPr>
          <a:xfrm>
            <a:off x="8123798" y="1436256"/>
            <a:ext cx="3215137" cy="3370198"/>
          </a:xfrm>
          <a:prstGeom prst="rect">
            <a:avLst/>
          </a:prstGeom>
        </p:spPr>
      </p:pic>
      <p:sp>
        <p:nvSpPr>
          <p:cNvPr id="12" name="Tekstvak 11"/>
          <p:cNvSpPr txBox="1"/>
          <p:nvPr/>
        </p:nvSpPr>
        <p:spPr>
          <a:xfrm>
            <a:off x="8584365" y="5084347"/>
            <a:ext cx="2551370" cy="923330"/>
          </a:xfrm>
          <a:prstGeom prst="rect">
            <a:avLst/>
          </a:prstGeom>
          <a:noFill/>
        </p:spPr>
        <p:txBody>
          <a:bodyPr wrap="square" rtlCol="0">
            <a:spAutoFit/>
          </a:bodyPr>
          <a:lstStyle/>
          <a:p>
            <a:pPr algn="ctr"/>
            <a:r>
              <a:rPr lang="en-US" dirty="0" smtClean="0">
                <a:latin typeface="+mj-lt"/>
              </a:rPr>
              <a:t>defibrillation after emergency bedside thoracotomy</a:t>
            </a:r>
            <a:endParaRPr lang="en-US" dirty="0">
              <a:latin typeface="+mj-lt"/>
            </a:endParaRPr>
          </a:p>
        </p:txBody>
      </p:sp>
    </p:spTree>
    <p:extLst>
      <p:ext uri="{BB962C8B-B14F-4D97-AF65-F5344CB8AC3E}">
        <p14:creationId xmlns:p14="http://schemas.microsoft.com/office/powerpoint/2010/main" val="145138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2" name="Titel 1"/>
          <p:cNvSpPr>
            <a:spLocks noGrp="1"/>
          </p:cNvSpPr>
          <p:nvPr>
            <p:ph type="title" idx="4294967295"/>
          </p:nvPr>
        </p:nvSpPr>
        <p:spPr>
          <a:xfrm>
            <a:off x="476249" y="440796"/>
            <a:ext cx="7533217" cy="673629"/>
          </a:xfrm>
        </p:spPr>
        <p:txBody>
          <a:bodyPr>
            <a:normAutofit fontScale="90000"/>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Operation: S</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ynchronized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ardioversion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sp>
        <p:nvSpPr>
          <p:cNvPr id="8" name="Rechthoek 7"/>
          <p:cNvSpPr/>
          <p:nvPr/>
        </p:nvSpPr>
        <p:spPr>
          <a:xfrm>
            <a:off x="412130" y="1405267"/>
            <a:ext cx="10501403" cy="1661993"/>
          </a:xfrm>
          <a:prstGeom prst="rect">
            <a:avLst/>
          </a:prstGeom>
        </p:spPr>
        <p:txBody>
          <a:bodyPr wrap="square">
            <a:spAutoFit/>
          </a:bodyPr>
          <a:lstStyle/>
          <a:p>
            <a:pPr lvl="0"/>
            <a:r>
              <a:rPr lang="en-GB" b="1" dirty="0">
                <a:solidFill>
                  <a:srgbClr val="7030A0"/>
                </a:solidFill>
                <a:latin typeface="Calibri Light" panose="020F0302020204030204"/>
              </a:rPr>
              <a:t>Synchronized cardioversion </a:t>
            </a:r>
            <a:r>
              <a:rPr lang="en-GB" dirty="0">
                <a:solidFill>
                  <a:srgbClr val="000000"/>
                </a:solidFill>
                <a:latin typeface="Calibri Light" panose="020F0302020204030204"/>
              </a:rPr>
              <a:t>(sync mode) uses a defibrillator discharge to correct certain arrhythmias, such </a:t>
            </a:r>
            <a:r>
              <a:rPr lang="en-GB" dirty="0" smtClean="0">
                <a:solidFill>
                  <a:srgbClr val="000000"/>
                </a:solidFill>
                <a:latin typeface="Calibri Light" panose="020F0302020204030204"/>
              </a:rPr>
              <a:t>as VT</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lvl="0"/>
            <a:endParaRPr lang="en-GB" dirty="0">
              <a:solidFill>
                <a:srgbClr val="000000"/>
              </a:solidFill>
              <a:latin typeface="Calibri Light" panose="020F0302020204030204"/>
            </a:endParaRPr>
          </a:p>
          <a:p>
            <a:pPr lvl="0"/>
            <a:r>
              <a:rPr lang="en-GB" dirty="0" smtClean="0">
                <a:solidFill>
                  <a:srgbClr val="000000"/>
                </a:solidFill>
                <a:latin typeface="Calibri Light" panose="020F0302020204030204"/>
              </a:rPr>
              <a:t>After </a:t>
            </a:r>
            <a:r>
              <a:rPr lang="en-GB" dirty="0">
                <a:solidFill>
                  <a:srgbClr val="000000"/>
                </a:solidFill>
                <a:latin typeface="Calibri Light" panose="020F0302020204030204"/>
              </a:rPr>
              <a:t>verifying that the </a:t>
            </a:r>
            <a:r>
              <a:rPr lang="en-GB" b="1" dirty="0">
                <a:solidFill>
                  <a:srgbClr val="7030A0"/>
                </a:solidFill>
                <a:latin typeface="Calibri Light" panose="020F0302020204030204"/>
              </a:rPr>
              <a:t>sync marker pulse </a:t>
            </a:r>
            <a:r>
              <a:rPr lang="en-GB" dirty="0">
                <a:solidFill>
                  <a:srgbClr val="000000"/>
                </a:solidFill>
                <a:latin typeface="Calibri Light" panose="020F0302020204030204"/>
              </a:rPr>
              <a:t>(which indicates where on the ECG waveform the defibrillator </a:t>
            </a:r>
            <a:r>
              <a:rPr lang="en-GB" dirty="0" smtClean="0">
                <a:solidFill>
                  <a:srgbClr val="000000"/>
                </a:solidFill>
                <a:latin typeface="Calibri Light" panose="020F0302020204030204"/>
              </a:rPr>
              <a:t>will discharge</a:t>
            </a:r>
            <a:r>
              <a:rPr lang="en-GB" dirty="0">
                <a:solidFill>
                  <a:srgbClr val="000000"/>
                </a:solidFill>
                <a:latin typeface="Calibri Light" panose="020F0302020204030204"/>
              </a:rPr>
              <a:t>) appears reliably on the R wave, the operator presses and holds the paddle discharge buttons; </a:t>
            </a:r>
            <a:r>
              <a:rPr lang="en-GB" b="1" dirty="0">
                <a:solidFill>
                  <a:srgbClr val="7030A0"/>
                </a:solidFill>
                <a:latin typeface="Calibri Light" panose="020F0302020204030204"/>
              </a:rPr>
              <a:t>a shock</a:t>
            </a:r>
          </a:p>
          <a:p>
            <a:pPr lvl="0"/>
            <a:r>
              <a:rPr lang="en-GB" b="1" dirty="0">
                <a:solidFill>
                  <a:srgbClr val="7030A0"/>
                </a:solidFill>
                <a:latin typeface="Calibri Light" panose="020F0302020204030204"/>
              </a:rPr>
              <a:t>is delivered only when the control circuits sense the next R wave.</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lvl="0"/>
            <a:endParaRPr lang="en-GB" sz="1200" b="1" dirty="0">
              <a:solidFill>
                <a:srgbClr val="7030A0"/>
              </a:solidFill>
              <a:latin typeface="Calibri Light" panose="020F0302020204030204"/>
            </a:endParaRP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2191" y="3432132"/>
            <a:ext cx="7164880" cy="2580482"/>
          </a:xfrm>
          <a:prstGeom prst="rect">
            <a:avLst/>
          </a:prstGeom>
        </p:spPr>
      </p:pic>
      <p:sp>
        <p:nvSpPr>
          <p:cNvPr id="4" name="Rechthoek 3"/>
          <p:cNvSpPr/>
          <p:nvPr/>
        </p:nvSpPr>
        <p:spPr>
          <a:xfrm>
            <a:off x="412130" y="3251818"/>
            <a:ext cx="3016870" cy="3139321"/>
          </a:xfrm>
          <a:prstGeom prst="rect">
            <a:avLst/>
          </a:prstGeom>
        </p:spPr>
        <p:txBody>
          <a:bodyPr wrap="square">
            <a:spAutoFit/>
          </a:bodyPr>
          <a:lstStyle/>
          <a:p>
            <a:pPr lvl="0"/>
            <a:r>
              <a:rPr lang="en-GB" b="1" dirty="0">
                <a:solidFill>
                  <a:srgbClr val="7030A0"/>
                </a:solidFill>
                <a:latin typeface="Calibri Light" panose="020F0302020204030204"/>
              </a:rPr>
              <a:t>The delivery of energy is synchronized with and shortly follows the peak of the R wave</a:t>
            </a:r>
            <a:r>
              <a:rPr lang="en-GB" dirty="0">
                <a:solidFill>
                  <a:srgbClr val="000000"/>
                </a:solidFill>
                <a:latin typeface="Calibri Light" panose="020F0302020204030204"/>
              </a:rPr>
              <a:t>, preventing discharge during the vulnerable period of ventricular repolarization, which is represented by the T wave; </a:t>
            </a:r>
            <a:r>
              <a:rPr lang="en-GB" dirty="0" smtClean="0">
                <a:solidFill>
                  <a:srgbClr val="000000"/>
                </a:solidFill>
                <a:latin typeface="Calibri Light" panose="020F0302020204030204"/>
              </a:rPr>
              <a:t>defibrillation </a:t>
            </a:r>
            <a:r>
              <a:rPr lang="en-GB" dirty="0">
                <a:solidFill>
                  <a:srgbClr val="000000"/>
                </a:solidFill>
                <a:latin typeface="Calibri Light" panose="020F0302020204030204"/>
              </a:rPr>
              <a:t>during cardiac repolarization (T-wave) could cause the heart to fibrillate.</a:t>
            </a:r>
            <a:endParaRPr lang="en-US" dirty="0">
              <a:solidFill>
                <a:srgbClr val="000000"/>
              </a:solidFill>
              <a:latin typeface="Calibri Light" panose="020F0302020204030204"/>
            </a:endParaRPr>
          </a:p>
        </p:txBody>
      </p:sp>
    </p:spTree>
    <p:extLst>
      <p:ext uri="{BB962C8B-B14F-4D97-AF65-F5344CB8AC3E}">
        <p14:creationId xmlns:p14="http://schemas.microsoft.com/office/powerpoint/2010/main" val="535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Defibrillator 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Defibrillator</a:t>
            </a:r>
            <a:endParaRPr lang="en-GB" sz="2000"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9135" y="1656995"/>
            <a:ext cx="3014686" cy="3891049"/>
          </a:xfrm>
          <a:prstGeom prst="rect">
            <a:avLst/>
          </a:prstGeom>
        </p:spPr>
      </p:pic>
      <p:sp>
        <p:nvSpPr>
          <p:cNvPr id="6" name="Rechthoek 5"/>
          <p:cNvSpPr/>
          <p:nvPr/>
        </p:nvSpPr>
        <p:spPr>
          <a:xfrm>
            <a:off x="465668" y="1374269"/>
            <a:ext cx="8582538" cy="646331"/>
          </a:xfrm>
          <a:prstGeom prst="rect">
            <a:avLst/>
          </a:prstGeom>
        </p:spPr>
        <p:txBody>
          <a:bodyPr wrap="square">
            <a:spAutoFit/>
          </a:bodyPr>
          <a:lstStyle/>
          <a:p>
            <a:r>
              <a:rPr lang="en-GB" dirty="0" smtClean="0">
                <a:latin typeface="+mj-lt"/>
              </a:rPr>
              <a:t>Sources </a:t>
            </a:r>
            <a:r>
              <a:rPr lang="en-GB" dirty="0">
                <a:latin typeface="+mj-lt"/>
              </a:rPr>
              <a:t>of </a:t>
            </a:r>
            <a:r>
              <a:rPr lang="en-GB" b="1" dirty="0">
                <a:solidFill>
                  <a:srgbClr val="7030A0"/>
                </a:solidFill>
                <a:latin typeface="+mj-lt"/>
              </a:rPr>
              <a:t>oxygen</a:t>
            </a:r>
            <a:r>
              <a:rPr lang="en-GB" dirty="0">
                <a:latin typeface="+mj-lt"/>
              </a:rPr>
              <a:t> must be removed from the patient during defibrillation, because it supports </a:t>
            </a:r>
            <a:r>
              <a:rPr lang="en-GB" b="1" dirty="0">
                <a:solidFill>
                  <a:srgbClr val="7030A0"/>
                </a:solidFill>
                <a:latin typeface="+mj-lt"/>
              </a:rPr>
              <a:t>combustion</a:t>
            </a:r>
            <a:r>
              <a:rPr lang="en-GB" dirty="0">
                <a:latin typeface="+mj-lt"/>
              </a:rPr>
              <a:t> if arcing occurs.</a:t>
            </a:r>
          </a:p>
        </p:txBody>
      </p:sp>
      <p:sp>
        <p:nvSpPr>
          <p:cNvPr id="8" name="Rechthoek 7"/>
          <p:cNvSpPr/>
          <p:nvPr/>
        </p:nvSpPr>
        <p:spPr>
          <a:xfrm>
            <a:off x="465668" y="2128659"/>
            <a:ext cx="7746516" cy="646331"/>
          </a:xfrm>
          <a:prstGeom prst="rect">
            <a:avLst/>
          </a:prstGeom>
        </p:spPr>
        <p:txBody>
          <a:bodyPr wrap="square">
            <a:spAutoFit/>
          </a:bodyPr>
          <a:lstStyle/>
          <a:p>
            <a:r>
              <a:rPr lang="en-GB" dirty="0">
                <a:latin typeface="+mj-lt"/>
              </a:rPr>
              <a:t>The paddles should </a:t>
            </a:r>
            <a:r>
              <a:rPr lang="en-GB" b="1" dirty="0">
                <a:solidFill>
                  <a:srgbClr val="7030A0"/>
                </a:solidFill>
                <a:latin typeface="+mj-lt"/>
              </a:rPr>
              <a:t>not be placed near metal objects</a:t>
            </a:r>
            <a:r>
              <a:rPr lang="en-GB" dirty="0">
                <a:latin typeface="+mj-lt"/>
              </a:rPr>
              <a:t>, either on the surface of the skin (e.g. ECG leads or electrodes, skin clips, jewellery)</a:t>
            </a:r>
            <a:endParaRPr lang="en-US" dirty="0">
              <a:latin typeface="+mj-lt"/>
            </a:endParaRPr>
          </a:p>
        </p:txBody>
      </p:sp>
      <p:sp>
        <p:nvSpPr>
          <p:cNvPr id="9" name="Rechthoek 8"/>
          <p:cNvSpPr/>
          <p:nvPr/>
        </p:nvSpPr>
        <p:spPr>
          <a:xfrm>
            <a:off x="476249" y="2962174"/>
            <a:ext cx="7197876" cy="923330"/>
          </a:xfrm>
          <a:prstGeom prst="rect">
            <a:avLst/>
          </a:prstGeom>
        </p:spPr>
        <p:txBody>
          <a:bodyPr wrap="square">
            <a:spAutoFit/>
          </a:bodyPr>
          <a:lstStyle/>
          <a:p>
            <a:r>
              <a:rPr lang="en-GB" b="1" dirty="0">
                <a:solidFill>
                  <a:srgbClr val="7030A0"/>
                </a:solidFill>
                <a:latin typeface="+mj-lt"/>
              </a:rPr>
              <a:t>Staff should not touch </a:t>
            </a:r>
            <a:r>
              <a:rPr lang="en-GB" dirty="0">
                <a:latin typeface="+mj-lt"/>
              </a:rPr>
              <a:t>the bed, patient or any equipment connected to the patient during defibrillation. Fluids may conduct electricity, therefore it is important to ensure that the immediate area is clean and dry. </a:t>
            </a:r>
          </a:p>
        </p:txBody>
      </p:sp>
      <p:sp>
        <p:nvSpPr>
          <p:cNvPr id="12" name="Rechthoek 11"/>
          <p:cNvSpPr/>
          <p:nvPr/>
        </p:nvSpPr>
        <p:spPr>
          <a:xfrm>
            <a:off x="476248" y="4070716"/>
            <a:ext cx="7423151" cy="1938992"/>
          </a:xfrm>
          <a:prstGeom prst="rect">
            <a:avLst/>
          </a:prstGeom>
        </p:spPr>
        <p:txBody>
          <a:bodyPr wrap="square">
            <a:spAutoFit/>
          </a:bodyPr>
          <a:lstStyle/>
          <a:p>
            <a:pPr lvl="0"/>
            <a:r>
              <a:rPr lang="en-GB" dirty="0">
                <a:solidFill>
                  <a:srgbClr val="000000"/>
                </a:solidFill>
                <a:latin typeface="Calibri Light" panose="020F0302020204030204"/>
              </a:rPr>
              <a:t>The defibrillator should not be charged until the paddles are applied to the patient’s chest, because accidental discharge from open paddles may cause injury or death. The operator must not touch any part of the paddle electrodes. </a:t>
            </a:r>
            <a:endParaRPr lang="en-GB" dirty="0" smtClean="0">
              <a:solidFill>
                <a:srgbClr val="000000"/>
              </a:solidFill>
              <a:latin typeface="Calibri Light" panose="020F0302020204030204"/>
            </a:endParaRPr>
          </a:p>
          <a:p>
            <a:pPr lvl="0"/>
            <a:endParaRPr lang="en-GB" sz="1050" dirty="0" smtClean="0">
              <a:solidFill>
                <a:srgbClr val="000000"/>
              </a:solidFill>
              <a:latin typeface="Calibri Light" panose="020F0302020204030204"/>
            </a:endParaRPr>
          </a:p>
          <a:p>
            <a:pPr lvl="0"/>
            <a:r>
              <a:rPr lang="en-GB" dirty="0" smtClean="0">
                <a:solidFill>
                  <a:srgbClr val="000000"/>
                </a:solidFill>
                <a:latin typeface="Calibri Light" panose="020F0302020204030204"/>
              </a:rPr>
              <a:t>Before </a:t>
            </a:r>
            <a:r>
              <a:rPr lang="en-GB" dirty="0">
                <a:solidFill>
                  <a:srgbClr val="000000"/>
                </a:solidFill>
                <a:latin typeface="Calibri Light" panose="020F0302020204030204"/>
              </a:rPr>
              <a:t>administering the charge, the operator must shout </a:t>
            </a:r>
            <a:r>
              <a:rPr lang="en-GB" b="1" dirty="0">
                <a:solidFill>
                  <a:srgbClr val="7030A0"/>
                </a:solidFill>
                <a:latin typeface="Calibri Light" panose="020F0302020204030204"/>
              </a:rPr>
              <a:t>“Stand clear!” </a:t>
            </a:r>
            <a:r>
              <a:rPr lang="en-GB" dirty="0">
                <a:solidFill>
                  <a:srgbClr val="000000"/>
                </a:solidFill>
                <a:latin typeface="Calibri Light" panose="020F0302020204030204"/>
              </a:rPr>
              <a:t>and check that all staff have done so.</a:t>
            </a:r>
          </a:p>
        </p:txBody>
      </p:sp>
    </p:spTree>
    <p:extLst>
      <p:ext uri="{BB962C8B-B14F-4D97-AF65-F5344CB8AC3E}">
        <p14:creationId xmlns:p14="http://schemas.microsoft.com/office/powerpoint/2010/main" val="269408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2849</TotalTime>
  <Words>2182</Words>
  <Application>Microsoft Office PowerPoint</Application>
  <PresentationFormat>Widescreen</PresentationFormat>
  <Paragraphs>195</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SimHei</vt:lpstr>
      <vt:lpstr>Times New Roman</vt:lpstr>
      <vt:lpstr>Wingdings</vt:lpstr>
      <vt:lpstr>Terugblik</vt:lpstr>
      <vt:lpstr>Defibrillator</vt:lpstr>
      <vt:lpstr>Function</vt:lpstr>
      <vt:lpstr>Use</vt:lpstr>
      <vt:lpstr>Use</vt:lpstr>
      <vt:lpstr>Operation</vt:lpstr>
      <vt:lpstr>Operation: external defibrillation</vt:lpstr>
      <vt:lpstr>Operation: internal defibrillation </vt:lpstr>
      <vt:lpstr>Operation: Synchronized Cardioversion </vt:lpstr>
      <vt:lpstr>Defibrillator Use</vt:lpstr>
      <vt:lpstr>Use</vt:lpstr>
      <vt:lpstr>Scientific Principles</vt:lpstr>
      <vt:lpstr>Scientific Principles</vt:lpstr>
      <vt:lpstr>System Diagram</vt:lpstr>
      <vt:lpstr>Components</vt:lpstr>
      <vt:lpstr>Troubleshooting: identifying common faults</vt:lpstr>
      <vt:lpstr>Troubleshooting: defibrillator analyser/tester</vt:lpstr>
      <vt:lpstr>Troubleshooting: Performance Checks</vt:lpstr>
      <vt:lpstr>performance monitoring</vt:lpstr>
      <vt:lpstr>Safety considerations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219</cp:revision>
  <dcterms:created xsi:type="dcterms:W3CDTF">2014-11-03T16:21:19Z</dcterms:created>
  <dcterms:modified xsi:type="dcterms:W3CDTF">2020-03-18T13:43:40Z</dcterms:modified>
</cp:coreProperties>
</file>